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Mulish"/>
      <p:regular r:id="rId46"/>
      <p:bold r:id="rId47"/>
      <p:italic r:id="rId48"/>
      <p:boldItalic r:id="rId49"/>
    </p:embeddedFont>
    <p:embeddedFont>
      <p:font typeface="Anaheim"/>
      <p:regular r:id="rId50"/>
    </p:embeddedFont>
    <p:embeddedFont>
      <p:font typeface="Bebas Neue"/>
      <p:regular r:id="rId51"/>
    </p:embeddedFont>
    <p:embeddedFont>
      <p:font typeface="Mulish Black"/>
      <p:bold r:id="rId52"/>
      <p:boldItalic r:id="rId53"/>
    </p:embeddedFont>
    <p:embeddedFont>
      <p:font typeface="Mulish Medium"/>
      <p:regular r:id="rId54"/>
      <p:bold r:id="rId55"/>
      <p:italic r:id="rId56"/>
      <p:boldItalic r:id="rId57"/>
    </p:embeddedFont>
    <p:embeddedFont>
      <p:font typeface="PT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Mulish-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sh-italic.fntdata"/><Relationship Id="rId47" Type="http://schemas.openxmlformats.org/officeDocument/2006/relationships/font" Target="fonts/Mulish-bold.fntdata"/><Relationship Id="rId49" Type="http://schemas.openxmlformats.org/officeDocument/2006/relationships/font" Target="fonts/Mulish-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PT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T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Anaheim-regular.fntdata"/><Relationship Id="rId53" Type="http://schemas.openxmlformats.org/officeDocument/2006/relationships/font" Target="fonts/MulishBlack-boldItalic.fntdata"/><Relationship Id="rId52" Type="http://schemas.openxmlformats.org/officeDocument/2006/relationships/font" Target="fonts/MulishBlack-bold.fntdata"/><Relationship Id="rId11" Type="http://schemas.openxmlformats.org/officeDocument/2006/relationships/slide" Target="slides/slide7.xml"/><Relationship Id="rId55" Type="http://schemas.openxmlformats.org/officeDocument/2006/relationships/font" Target="fonts/MulishMedium-bold.fntdata"/><Relationship Id="rId10" Type="http://schemas.openxmlformats.org/officeDocument/2006/relationships/slide" Target="slides/slide6.xml"/><Relationship Id="rId54" Type="http://schemas.openxmlformats.org/officeDocument/2006/relationships/font" Target="fonts/MulishMedium-regular.fntdata"/><Relationship Id="rId13" Type="http://schemas.openxmlformats.org/officeDocument/2006/relationships/slide" Target="slides/slide9.xml"/><Relationship Id="rId57" Type="http://schemas.openxmlformats.org/officeDocument/2006/relationships/font" Target="fonts/MulishMedium-boldItalic.fntdata"/><Relationship Id="rId12" Type="http://schemas.openxmlformats.org/officeDocument/2006/relationships/slide" Target="slides/slide8.xml"/><Relationship Id="rId56" Type="http://schemas.openxmlformats.org/officeDocument/2006/relationships/font" Target="fonts/MulishMedium-italic.fntdata"/><Relationship Id="rId15" Type="http://schemas.openxmlformats.org/officeDocument/2006/relationships/slide" Target="slides/slide11.xml"/><Relationship Id="rId59" Type="http://schemas.openxmlformats.org/officeDocument/2006/relationships/font" Target="fonts/PTSans-bold.fntdata"/><Relationship Id="rId14" Type="http://schemas.openxmlformats.org/officeDocument/2006/relationships/slide" Target="slides/slide10.xml"/><Relationship Id="rId58" Type="http://schemas.openxmlformats.org/officeDocument/2006/relationships/font" Target="fonts/PT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ee98b4cd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ee98b4cd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fb19d743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fb19d743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fb19d74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fb19d74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fb19d74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fb19d74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fb19d74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fb19d74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fb19d743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fb19d743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fb19d743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fb19d743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fff0e45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fff0e45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ee98b4cd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ee98b4cd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ee98b4cd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ee98b4cd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18dcf9d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18dcf9d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18dcf9d1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18dcf9d1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18dcf9d1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18dcf9d1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18dcf9d1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18dcf9d1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18dcf9d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a18dcf9d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18dcf9d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18dcf9d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18dcf9d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18dcf9d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18dcf9d1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18dcf9d1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0075d067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0075d067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0075d067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0075d067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fb19d743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fb19d743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fb19d743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fb19d743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fb19d743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fb19d743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fb19d743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fb19d743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fb19d743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fb19d743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0075d06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0075d06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0075d06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0075d06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0075d067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0075d067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0075d067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a0075d067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ee98b4cd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ee98b4cd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0075d067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0075d067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ee98b4cd9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ee98b4cd9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fb19d74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fb19d74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fb19d74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fb19d74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ee98b4c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ee98b4c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ee98b4cd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ee98b4cd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60825" y="990125"/>
            <a:ext cx="5214600" cy="2928900"/>
          </a:xfrm>
          <a:prstGeom prst="rect">
            <a:avLst/>
          </a:prstGeom>
          <a:solidFill>
            <a:schemeClr val="lt1"/>
          </a:solidFill>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10355" y="4139608"/>
            <a:ext cx="52122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541525" y="0"/>
            <a:ext cx="46026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1284000" y="310900"/>
            <a:ext cx="6576000" cy="1970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1284000" y="1976925"/>
            <a:ext cx="6576000" cy="474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5" name="Google Shape;45;p11"/>
          <p:cNvSpPr/>
          <p:nvPr>
            <p:ph idx="2" type="pic"/>
          </p:nvPr>
        </p:nvSpPr>
        <p:spPr>
          <a:xfrm>
            <a:off x="0" y="2314575"/>
            <a:ext cx="9144000" cy="2829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47" name="Shape 47"/>
        <p:cNvGrpSpPr/>
        <p:nvPr/>
      </p:nvGrpSpPr>
      <p:grpSpPr>
        <a:xfrm>
          <a:off x="0" y="0"/>
          <a:ext cx="0" cy="0"/>
          <a:chOff x="0" y="0"/>
          <a:chExt cx="0" cy="0"/>
        </a:xfrm>
      </p:grpSpPr>
      <p:sp>
        <p:nvSpPr>
          <p:cNvPr id="48" name="Google Shape;48;p13"/>
          <p:cNvSpPr txBox="1"/>
          <p:nvPr>
            <p:ph type="title"/>
          </p:nvPr>
        </p:nvSpPr>
        <p:spPr>
          <a:xfrm>
            <a:off x="713225" y="3086778"/>
            <a:ext cx="4239000" cy="772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3"/>
          <p:cNvSpPr txBox="1"/>
          <p:nvPr>
            <p:ph idx="1" type="subTitle"/>
          </p:nvPr>
        </p:nvSpPr>
        <p:spPr>
          <a:xfrm>
            <a:off x="713225" y="3768478"/>
            <a:ext cx="42429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p:nvPr>
            <p:ph idx="2" type="pic"/>
          </p:nvPr>
        </p:nvSpPr>
        <p:spPr>
          <a:xfrm flipH="1">
            <a:off x="0" y="-1152"/>
            <a:ext cx="9144000" cy="5144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4"/>
          <p:cNvSpPr/>
          <p:nvPr>
            <p:ph idx="2" type="pic"/>
          </p:nvPr>
        </p:nvSpPr>
        <p:spPr>
          <a:xfrm>
            <a:off x="1250" y="1746774"/>
            <a:ext cx="9142800" cy="3405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4" name="Shape 54"/>
        <p:cNvGrpSpPr/>
        <p:nvPr/>
      </p:nvGrpSpPr>
      <p:grpSpPr>
        <a:xfrm>
          <a:off x="0" y="0"/>
          <a:ext cx="0" cy="0"/>
          <a:chOff x="0" y="0"/>
          <a:chExt cx="0" cy="0"/>
        </a:xfrm>
      </p:grpSpPr>
      <p:sp>
        <p:nvSpPr>
          <p:cNvPr id="55" name="Google Shape;55;p15"/>
          <p:cNvSpPr txBox="1"/>
          <p:nvPr>
            <p:ph type="title"/>
          </p:nvPr>
        </p:nvSpPr>
        <p:spPr>
          <a:xfrm>
            <a:off x="4264885" y="1177269"/>
            <a:ext cx="416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15"/>
          <p:cNvSpPr txBox="1"/>
          <p:nvPr>
            <p:ph idx="1" type="subTitle"/>
          </p:nvPr>
        </p:nvSpPr>
        <p:spPr>
          <a:xfrm>
            <a:off x="4264885" y="1957431"/>
            <a:ext cx="4156800" cy="20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7" name="Google Shape;57;p15"/>
          <p:cNvSpPr/>
          <p:nvPr>
            <p:ph idx="2" type="pic"/>
          </p:nvPr>
        </p:nvSpPr>
        <p:spPr>
          <a:xfrm>
            <a:off x="-12650" y="0"/>
            <a:ext cx="42936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58" name="Shape 58"/>
        <p:cNvGrpSpPr/>
        <p:nvPr/>
      </p:nvGrpSpPr>
      <p:grpSpPr>
        <a:xfrm>
          <a:off x="0" y="0"/>
          <a:ext cx="0" cy="0"/>
          <a:chOff x="0" y="0"/>
          <a:chExt cx="0" cy="0"/>
        </a:xfrm>
      </p:grpSpPr>
      <p:sp>
        <p:nvSpPr>
          <p:cNvPr id="59" name="Google Shape;59;p16"/>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6"/>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1" name="Shape 61"/>
        <p:cNvGrpSpPr/>
        <p:nvPr/>
      </p:nvGrpSpPr>
      <p:grpSpPr>
        <a:xfrm>
          <a:off x="0" y="0"/>
          <a:ext cx="0" cy="0"/>
          <a:chOff x="0" y="0"/>
          <a:chExt cx="0" cy="0"/>
        </a:xfrm>
      </p:grpSpPr>
      <p:sp>
        <p:nvSpPr>
          <p:cNvPr id="62" name="Google Shape;6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17"/>
          <p:cNvSpPr txBox="1"/>
          <p:nvPr>
            <p:ph idx="1" type="subTitle"/>
          </p:nvPr>
        </p:nvSpPr>
        <p:spPr>
          <a:xfrm>
            <a:off x="826875" y="2495470"/>
            <a:ext cx="22311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7"/>
          <p:cNvSpPr txBox="1"/>
          <p:nvPr>
            <p:ph idx="2" type="subTitle"/>
          </p:nvPr>
        </p:nvSpPr>
        <p:spPr>
          <a:xfrm>
            <a:off x="3426527"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7"/>
          <p:cNvSpPr txBox="1"/>
          <p:nvPr>
            <p:ph idx="3" type="subTitle"/>
          </p:nvPr>
        </p:nvSpPr>
        <p:spPr>
          <a:xfrm>
            <a:off x="6084223"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7"/>
          <p:cNvSpPr txBox="1"/>
          <p:nvPr>
            <p:ph idx="4" type="subTitle"/>
          </p:nvPr>
        </p:nvSpPr>
        <p:spPr>
          <a:xfrm>
            <a:off x="826875" y="3421700"/>
            <a:ext cx="2231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17"/>
          <p:cNvSpPr txBox="1"/>
          <p:nvPr>
            <p:ph idx="5" type="subTitle"/>
          </p:nvPr>
        </p:nvSpPr>
        <p:spPr>
          <a:xfrm>
            <a:off x="3426530"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 name="Google Shape;68;p17"/>
          <p:cNvSpPr txBox="1"/>
          <p:nvPr>
            <p:ph idx="6" type="subTitle"/>
          </p:nvPr>
        </p:nvSpPr>
        <p:spPr>
          <a:xfrm>
            <a:off x="6084213"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 name="Shape 69"/>
        <p:cNvGrpSpPr/>
        <p:nvPr/>
      </p:nvGrpSpPr>
      <p:grpSpPr>
        <a:xfrm>
          <a:off x="0" y="0"/>
          <a:ext cx="0" cy="0"/>
          <a:chOff x="0" y="0"/>
          <a:chExt cx="0" cy="0"/>
        </a:xfrm>
      </p:grpSpPr>
      <p:sp>
        <p:nvSpPr>
          <p:cNvPr id="70" name="Google Shape;7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8"/>
          <p:cNvSpPr txBox="1"/>
          <p:nvPr>
            <p:ph idx="1" type="subTitle"/>
          </p:nvPr>
        </p:nvSpPr>
        <p:spPr>
          <a:xfrm>
            <a:off x="719988"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8"/>
          <p:cNvSpPr txBox="1"/>
          <p:nvPr>
            <p:ph idx="2" type="subTitle"/>
          </p:nvPr>
        </p:nvSpPr>
        <p:spPr>
          <a:xfrm>
            <a:off x="3419257"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8"/>
          <p:cNvSpPr txBox="1"/>
          <p:nvPr>
            <p:ph idx="3" type="subTitle"/>
          </p:nvPr>
        </p:nvSpPr>
        <p:spPr>
          <a:xfrm>
            <a:off x="2069613"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8"/>
          <p:cNvSpPr txBox="1"/>
          <p:nvPr>
            <p:ph idx="4" type="subTitle"/>
          </p:nvPr>
        </p:nvSpPr>
        <p:spPr>
          <a:xfrm>
            <a:off x="4768882"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 name="Google Shape;75;p18"/>
          <p:cNvSpPr txBox="1"/>
          <p:nvPr>
            <p:ph idx="5" type="subTitle"/>
          </p:nvPr>
        </p:nvSpPr>
        <p:spPr>
          <a:xfrm>
            <a:off x="6118545"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18"/>
          <p:cNvSpPr txBox="1"/>
          <p:nvPr>
            <p:ph hasCustomPrompt="1" idx="6" type="title"/>
          </p:nvPr>
        </p:nvSpPr>
        <p:spPr>
          <a:xfrm>
            <a:off x="1505388"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8"/>
          <p:cNvSpPr txBox="1"/>
          <p:nvPr>
            <p:ph hasCustomPrompt="1" idx="7" type="title"/>
          </p:nvPr>
        </p:nvSpPr>
        <p:spPr>
          <a:xfrm>
            <a:off x="2855013"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8"/>
          <p:cNvSpPr txBox="1"/>
          <p:nvPr>
            <p:ph hasCustomPrompt="1" idx="8" type="title"/>
          </p:nvPr>
        </p:nvSpPr>
        <p:spPr>
          <a:xfrm>
            <a:off x="4204663"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8"/>
          <p:cNvSpPr txBox="1"/>
          <p:nvPr>
            <p:ph hasCustomPrompt="1" idx="9" type="title"/>
          </p:nvPr>
        </p:nvSpPr>
        <p:spPr>
          <a:xfrm>
            <a:off x="5554288"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8"/>
          <p:cNvSpPr txBox="1"/>
          <p:nvPr>
            <p:ph hasCustomPrompt="1" idx="13" type="title"/>
          </p:nvPr>
        </p:nvSpPr>
        <p:spPr>
          <a:xfrm>
            <a:off x="6903950"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8"/>
          <p:cNvSpPr txBox="1"/>
          <p:nvPr>
            <p:ph idx="14" type="subTitle"/>
          </p:nvPr>
        </p:nvSpPr>
        <p:spPr>
          <a:xfrm>
            <a:off x="719988"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8"/>
          <p:cNvSpPr txBox="1"/>
          <p:nvPr>
            <p:ph idx="15" type="subTitle"/>
          </p:nvPr>
        </p:nvSpPr>
        <p:spPr>
          <a:xfrm>
            <a:off x="3419263"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8"/>
          <p:cNvSpPr txBox="1"/>
          <p:nvPr>
            <p:ph idx="16" type="subTitle"/>
          </p:nvPr>
        </p:nvSpPr>
        <p:spPr>
          <a:xfrm>
            <a:off x="6118550"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8"/>
          <p:cNvSpPr txBox="1"/>
          <p:nvPr>
            <p:ph idx="17" type="subTitle"/>
          </p:nvPr>
        </p:nvSpPr>
        <p:spPr>
          <a:xfrm>
            <a:off x="2069613"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8"/>
          <p:cNvSpPr txBox="1"/>
          <p:nvPr>
            <p:ph idx="18" type="subTitle"/>
          </p:nvPr>
        </p:nvSpPr>
        <p:spPr>
          <a:xfrm>
            <a:off x="4768888"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 name="Shape 86"/>
        <p:cNvGrpSpPr/>
        <p:nvPr/>
      </p:nvGrpSpPr>
      <p:grpSpPr>
        <a:xfrm>
          <a:off x="0" y="0"/>
          <a:ext cx="0" cy="0"/>
          <a:chOff x="0" y="0"/>
          <a:chExt cx="0" cy="0"/>
        </a:xfrm>
      </p:grpSpPr>
      <p:sp>
        <p:nvSpPr>
          <p:cNvPr id="87" name="Google Shape;87;p19"/>
          <p:cNvSpPr txBox="1"/>
          <p:nvPr>
            <p:ph type="title"/>
          </p:nvPr>
        </p:nvSpPr>
        <p:spPr>
          <a:xfrm>
            <a:off x="3925975" y="3393300"/>
            <a:ext cx="4581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8" name="Google Shape;88;p19"/>
          <p:cNvSpPr txBox="1"/>
          <p:nvPr>
            <p:ph idx="1" type="subTitle"/>
          </p:nvPr>
        </p:nvSpPr>
        <p:spPr>
          <a:xfrm>
            <a:off x="3923575" y="1218300"/>
            <a:ext cx="4583400" cy="247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89" name="Google Shape;89;p19"/>
          <p:cNvSpPr/>
          <p:nvPr>
            <p:ph idx="2" type="pic"/>
          </p:nvPr>
        </p:nvSpPr>
        <p:spPr>
          <a:xfrm>
            <a:off x="-9050" y="0"/>
            <a:ext cx="39753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20"/>
          <p:cNvSpPr txBox="1"/>
          <p:nvPr>
            <p:ph type="title"/>
          </p:nvPr>
        </p:nvSpPr>
        <p:spPr>
          <a:xfrm>
            <a:off x="4334325" y="1164136"/>
            <a:ext cx="4339200" cy="179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0"/>
          <p:cNvSpPr txBox="1"/>
          <p:nvPr>
            <p:ph idx="1" type="subTitle"/>
          </p:nvPr>
        </p:nvSpPr>
        <p:spPr>
          <a:xfrm>
            <a:off x="4334325" y="2964164"/>
            <a:ext cx="4339200" cy="10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20"/>
          <p:cNvSpPr/>
          <p:nvPr>
            <p:ph idx="2" type="pic"/>
          </p:nvPr>
        </p:nvSpPr>
        <p:spPr>
          <a:xfrm>
            <a:off x="713223" y="967200"/>
            <a:ext cx="3209700" cy="32091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ph idx="2" type="pic"/>
          </p:nvPr>
        </p:nvSpPr>
        <p:spPr>
          <a:xfrm>
            <a:off x="1" y="0"/>
            <a:ext cx="9144000" cy="5143500"/>
          </a:xfrm>
          <a:prstGeom prst="rect">
            <a:avLst/>
          </a:prstGeom>
          <a:noFill/>
          <a:ln>
            <a:noFill/>
          </a:ln>
        </p:spPr>
      </p:sp>
      <p:sp>
        <p:nvSpPr>
          <p:cNvPr id="14" name="Google Shape;14;p3"/>
          <p:cNvSpPr txBox="1"/>
          <p:nvPr>
            <p:ph type="title"/>
          </p:nvPr>
        </p:nvSpPr>
        <p:spPr>
          <a:xfrm>
            <a:off x="713225" y="3476275"/>
            <a:ext cx="5239800" cy="8418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3" type="title"/>
          </p:nvPr>
        </p:nvSpPr>
        <p:spPr>
          <a:xfrm>
            <a:off x="548500" y="549875"/>
            <a:ext cx="1266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713225" y="4229000"/>
            <a:ext cx="5239800" cy="375000"/>
          </a:xfrm>
          <a:prstGeom prst="rect">
            <a:avLst/>
          </a:prstGeom>
          <a:solidFill>
            <a:schemeClr val="l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4" name="Shape 94"/>
        <p:cNvGrpSpPr/>
        <p:nvPr/>
      </p:nvGrpSpPr>
      <p:grpSpPr>
        <a:xfrm>
          <a:off x="0" y="0"/>
          <a:ext cx="0" cy="0"/>
          <a:chOff x="0" y="0"/>
          <a:chExt cx="0" cy="0"/>
        </a:xfrm>
      </p:grpSpPr>
      <p:sp>
        <p:nvSpPr>
          <p:cNvPr id="95" name="Google Shape;95;p21"/>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1"/>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21"/>
          <p:cNvSpPr/>
          <p:nvPr>
            <p:ph idx="2" type="pic"/>
          </p:nvPr>
        </p:nvSpPr>
        <p:spPr>
          <a:xfrm>
            <a:off x="2850" y="0"/>
            <a:ext cx="4783500" cy="5143500"/>
          </a:xfrm>
          <a:prstGeom prst="rect">
            <a:avLst/>
          </a:prstGeom>
          <a:noFill/>
          <a:ln>
            <a:noFill/>
          </a:ln>
        </p:spPr>
      </p:sp>
      <p:sp>
        <p:nvSpPr>
          <p:cNvPr id="98" name="Google Shape;98;p21"/>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9" name="Shape 99"/>
        <p:cNvGrpSpPr/>
        <p:nvPr/>
      </p:nvGrpSpPr>
      <p:grpSpPr>
        <a:xfrm>
          <a:off x="0" y="0"/>
          <a:ext cx="0" cy="0"/>
          <a:chOff x="0" y="0"/>
          <a:chExt cx="0" cy="0"/>
        </a:xfrm>
      </p:grpSpPr>
      <p:sp>
        <p:nvSpPr>
          <p:cNvPr id="100" name="Google Shape;100;p22"/>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2"/>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2"/>
          <p:cNvSpPr/>
          <p:nvPr>
            <p:ph idx="2" type="pic"/>
          </p:nvPr>
        </p:nvSpPr>
        <p:spPr>
          <a:xfrm>
            <a:off x="2850" y="0"/>
            <a:ext cx="4783500" cy="5143500"/>
          </a:xfrm>
          <a:prstGeom prst="rect">
            <a:avLst/>
          </a:prstGeom>
          <a:noFill/>
          <a:ln>
            <a:noFill/>
          </a:ln>
        </p:spPr>
      </p:sp>
      <p:sp>
        <p:nvSpPr>
          <p:cNvPr id="103" name="Google Shape;103;p22"/>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2000">
                <a:solidFill>
                  <a:schemeClr val="lt2"/>
                </a:solidFill>
                <a:latin typeface="Mulish Black"/>
                <a:ea typeface="Mulish Black"/>
                <a:cs typeface="Mulish Black"/>
                <a:sym typeface="Mulish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4" name="Shape 104"/>
        <p:cNvGrpSpPr/>
        <p:nvPr/>
      </p:nvGrpSpPr>
      <p:grpSpPr>
        <a:xfrm>
          <a:off x="0" y="0"/>
          <a:ext cx="0" cy="0"/>
          <a:chOff x="0" y="0"/>
          <a:chExt cx="0" cy="0"/>
        </a:xfrm>
      </p:grpSpPr>
      <p:sp>
        <p:nvSpPr>
          <p:cNvPr id="105" name="Google Shape;105;p23"/>
          <p:cNvSpPr txBox="1"/>
          <p:nvPr>
            <p:ph type="title"/>
          </p:nvPr>
        </p:nvSpPr>
        <p:spPr>
          <a:xfrm>
            <a:off x="713225" y="44505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3"/>
          <p:cNvSpPr txBox="1"/>
          <p:nvPr>
            <p:ph idx="1" type="subTitle"/>
          </p:nvPr>
        </p:nvSpPr>
        <p:spPr>
          <a:xfrm>
            <a:off x="713225" y="2571750"/>
            <a:ext cx="2630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3"/>
          <p:cNvSpPr txBox="1"/>
          <p:nvPr>
            <p:ph idx="2" type="subTitle"/>
          </p:nvPr>
        </p:nvSpPr>
        <p:spPr>
          <a:xfrm>
            <a:off x="724425" y="2219400"/>
            <a:ext cx="2630400" cy="35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8" name="Google Shape;108;p23"/>
          <p:cNvSpPr/>
          <p:nvPr>
            <p:ph idx="3" type="pic"/>
          </p:nvPr>
        </p:nvSpPr>
        <p:spPr>
          <a:xfrm>
            <a:off x="3556475" y="0"/>
            <a:ext cx="55875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9" name="Shape 109"/>
        <p:cNvGrpSpPr/>
        <p:nvPr/>
      </p:nvGrpSpPr>
      <p:grpSpPr>
        <a:xfrm>
          <a:off x="0" y="0"/>
          <a:ext cx="0" cy="0"/>
          <a:chOff x="0" y="0"/>
          <a:chExt cx="0" cy="0"/>
        </a:xfrm>
      </p:grpSpPr>
      <p:sp>
        <p:nvSpPr>
          <p:cNvPr id="110" name="Google Shape;11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24"/>
          <p:cNvSpPr txBox="1"/>
          <p:nvPr>
            <p:ph idx="1" type="subTitle"/>
          </p:nvPr>
        </p:nvSpPr>
        <p:spPr>
          <a:xfrm>
            <a:off x="4878188"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4"/>
          <p:cNvSpPr txBox="1"/>
          <p:nvPr>
            <p:ph idx="2" type="subTitle"/>
          </p:nvPr>
        </p:nvSpPr>
        <p:spPr>
          <a:xfrm>
            <a:off x="1835575"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3" type="subTitle"/>
          </p:nvPr>
        </p:nvSpPr>
        <p:spPr>
          <a:xfrm>
            <a:off x="1835575"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24"/>
          <p:cNvSpPr txBox="1"/>
          <p:nvPr>
            <p:ph idx="4" type="subTitle"/>
          </p:nvPr>
        </p:nvSpPr>
        <p:spPr>
          <a:xfrm>
            <a:off x="4878191"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sp>
        <p:nvSpPr>
          <p:cNvPr id="116" name="Google Shape;116;p25"/>
          <p:cNvSpPr/>
          <p:nvPr>
            <p:ph idx="2" type="pic"/>
          </p:nvPr>
        </p:nvSpPr>
        <p:spPr>
          <a:xfrm>
            <a:off x="0" y="0"/>
            <a:ext cx="3015300" cy="5143500"/>
          </a:xfrm>
          <a:prstGeom prst="rect">
            <a:avLst/>
          </a:prstGeom>
          <a:noFill/>
          <a:ln>
            <a:noFill/>
          </a:ln>
        </p:spPr>
      </p:sp>
      <p:sp>
        <p:nvSpPr>
          <p:cNvPr id="117" name="Google Shape;117;p25"/>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5"/>
          <p:cNvSpPr txBox="1"/>
          <p:nvPr>
            <p:ph idx="1" type="subTitle"/>
          </p:nvPr>
        </p:nvSpPr>
        <p:spPr>
          <a:xfrm>
            <a:off x="5735597"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5"/>
          <p:cNvSpPr txBox="1"/>
          <p:nvPr>
            <p:ph idx="3" type="subTitle"/>
          </p:nvPr>
        </p:nvSpPr>
        <p:spPr>
          <a:xfrm>
            <a:off x="3034543"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 name="Shape 120"/>
        <p:cNvGrpSpPr/>
        <p:nvPr/>
      </p:nvGrpSpPr>
      <p:grpSpPr>
        <a:xfrm>
          <a:off x="0" y="0"/>
          <a:ext cx="0" cy="0"/>
          <a:chOff x="0" y="0"/>
          <a:chExt cx="0" cy="0"/>
        </a:xfrm>
      </p:grpSpPr>
      <p:sp>
        <p:nvSpPr>
          <p:cNvPr id="121" name="Google Shape;1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26"/>
          <p:cNvSpPr txBox="1"/>
          <p:nvPr>
            <p:ph idx="1" type="subTitle"/>
          </p:nvPr>
        </p:nvSpPr>
        <p:spPr>
          <a:xfrm>
            <a:off x="97781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6"/>
          <p:cNvSpPr txBox="1"/>
          <p:nvPr>
            <p:ph idx="2" type="subTitle"/>
          </p:nvPr>
        </p:nvSpPr>
        <p:spPr>
          <a:xfrm>
            <a:off x="3484348"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6"/>
          <p:cNvSpPr txBox="1"/>
          <p:nvPr>
            <p:ph idx="3" type="subTitle"/>
          </p:nvPr>
        </p:nvSpPr>
        <p:spPr>
          <a:xfrm>
            <a:off x="599086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6"/>
          <p:cNvSpPr txBox="1"/>
          <p:nvPr>
            <p:ph idx="4" type="subTitle"/>
          </p:nvPr>
        </p:nvSpPr>
        <p:spPr>
          <a:xfrm>
            <a:off x="97781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6"/>
          <p:cNvSpPr txBox="1"/>
          <p:nvPr>
            <p:ph idx="5" type="subTitle"/>
          </p:nvPr>
        </p:nvSpPr>
        <p:spPr>
          <a:xfrm>
            <a:off x="3484348"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26"/>
          <p:cNvSpPr txBox="1"/>
          <p:nvPr>
            <p:ph idx="6" type="subTitle"/>
          </p:nvPr>
        </p:nvSpPr>
        <p:spPr>
          <a:xfrm>
            <a:off x="599086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7"/>
          <p:cNvSpPr txBox="1"/>
          <p:nvPr>
            <p:ph idx="1" type="subTitle"/>
          </p:nvPr>
        </p:nvSpPr>
        <p:spPr>
          <a:xfrm>
            <a:off x="1440601" y="1937083"/>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7"/>
          <p:cNvSpPr txBox="1"/>
          <p:nvPr>
            <p:ph idx="2" type="subTitle"/>
          </p:nvPr>
        </p:nvSpPr>
        <p:spPr>
          <a:xfrm>
            <a:off x="1440601" y="3886436"/>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7"/>
          <p:cNvSpPr txBox="1"/>
          <p:nvPr>
            <p:ph idx="3" type="subTitle"/>
          </p:nvPr>
        </p:nvSpPr>
        <p:spPr>
          <a:xfrm>
            <a:off x="4686299" y="1935714"/>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7"/>
          <p:cNvSpPr txBox="1"/>
          <p:nvPr>
            <p:ph idx="4" type="subTitle"/>
          </p:nvPr>
        </p:nvSpPr>
        <p:spPr>
          <a:xfrm>
            <a:off x="4686299" y="3883889"/>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7"/>
          <p:cNvSpPr txBox="1"/>
          <p:nvPr>
            <p:ph idx="5" type="subTitle"/>
          </p:nvPr>
        </p:nvSpPr>
        <p:spPr>
          <a:xfrm>
            <a:off x="1440601"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7"/>
          <p:cNvSpPr txBox="1"/>
          <p:nvPr>
            <p:ph idx="6" type="subTitle"/>
          </p:nvPr>
        </p:nvSpPr>
        <p:spPr>
          <a:xfrm>
            <a:off x="4686299"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7"/>
          <p:cNvSpPr txBox="1"/>
          <p:nvPr>
            <p:ph idx="7" type="subTitle"/>
          </p:nvPr>
        </p:nvSpPr>
        <p:spPr>
          <a:xfrm>
            <a:off x="1440601" y="3677480"/>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7"/>
          <p:cNvSpPr txBox="1"/>
          <p:nvPr>
            <p:ph idx="8" type="subTitle"/>
          </p:nvPr>
        </p:nvSpPr>
        <p:spPr>
          <a:xfrm>
            <a:off x="4686299" y="3670425"/>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8" name="Shape 138"/>
        <p:cNvGrpSpPr/>
        <p:nvPr/>
      </p:nvGrpSpPr>
      <p:grpSpPr>
        <a:xfrm>
          <a:off x="0" y="0"/>
          <a:ext cx="0" cy="0"/>
          <a:chOff x="0" y="0"/>
          <a:chExt cx="0" cy="0"/>
        </a:xfrm>
      </p:grpSpPr>
      <p:sp>
        <p:nvSpPr>
          <p:cNvPr id="139" name="Google Shape;13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8"/>
          <p:cNvSpPr txBox="1"/>
          <p:nvPr>
            <p:ph idx="1" type="subTitle"/>
          </p:nvPr>
        </p:nvSpPr>
        <p:spPr>
          <a:xfrm>
            <a:off x="1156850" y="2189746"/>
            <a:ext cx="1883700" cy="48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2" type="subTitle"/>
          </p:nvPr>
        </p:nvSpPr>
        <p:spPr>
          <a:xfrm>
            <a:off x="3624950" y="219173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8"/>
          <p:cNvSpPr txBox="1"/>
          <p:nvPr>
            <p:ph idx="3" type="subTitle"/>
          </p:nvPr>
        </p:nvSpPr>
        <p:spPr>
          <a:xfrm>
            <a:off x="1156850" y="4038493"/>
            <a:ext cx="18837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4" type="subTitle"/>
          </p:nvPr>
        </p:nvSpPr>
        <p:spPr>
          <a:xfrm>
            <a:off x="363390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8"/>
          <p:cNvSpPr txBox="1"/>
          <p:nvPr>
            <p:ph idx="5" type="subTitle"/>
          </p:nvPr>
        </p:nvSpPr>
        <p:spPr>
          <a:xfrm>
            <a:off x="6096545" y="218978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8"/>
          <p:cNvSpPr txBox="1"/>
          <p:nvPr>
            <p:ph idx="6" type="subTitle"/>
          </p:nvPr>
        </p:nvSpPr>
        <p:spPr>
          <a:xfrm>
            <a:off x="610375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8"/>
          <p:cNvSpPr txBox="1"/>
          <p:nvPr>
            <p:ph idx="7" type="subTitle"/>
          </p:nvPr>
        </p:nvSpPr>
        <p:spPr>
          <a:xfrm>
            <a:off x="1160549" y="2027431"/>
            <a:ext cx="1876500" cy="37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8"/>
          <p:cNvSpPr txBox="1"/>
          <p:nvPr>
            <p:ph idx="8" type="subTitle"/>
          </p:nvPr>
        </p:nvSpPr>
        <p:spPr>
          <a:xfrm>
            <a:off x="3628700" y="20270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8"/>
          <p:cNvSpPr txBox="1"/>
          <p:nvPr>
            <p:ph idx="9" type="subTitle"/>
          </p:nvPr>
        </p:nvSpPr>
        <p:spPr>
          <a:xfrm>
            <a:off x="6100244" y="20255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8"/>
          <p:cNvSpPr txBox="1"/>
          <p:nvPr>
            <p:ph idx="13" type="subTitle"/>
          </p:nvPr>
        </p:nvSpPr>
        <p:spPr>
          <a:xfrm>
            <a:off x="1160549" y="3875250"/>
            <a:ext cx="1876500" cy="37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8"/>
          <p:cNvSpPr txBox="1"/>
          <p:nvPr>
            <p:ph idx="14" type="subTitle"/>
          </p:nvPr>
        </p:nvSpPr>
        <p:spPr>
          <a:xfrm>
            <a:off x="363759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8"/>
          <p:cNvSpPr txBox="1"/>
          <p:nvPr>
            <p:ph idx="15" type="subTitle"/>
          </p:nvPr>
        </p:nvSpPr>
        <p:spPr>
          <a:xfrm>
            <a:off x="610744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2" name="Shape 152"/>
        <p:cNvGrpSpPr/>
        <p:nvPr/>
      </p:nvGrpSpPr>
      <p:grpSpPr>
        <a:xfrm>
          <a:off x="0" y="0"/>
          <a:ext cx="0" cy="0"/>
          <a:chOff x="0" y="0"/>
          <a:chExt cx="0" cy="0"/>
        </a:xfrm>
      </p:grpSpPr>
      <p:sp>
        <p:nvSpPr>
          <p:cNvPr id="153" name="Google Shape;153;p29"/>
          <p:cNvSpPr txBox="1"/>
          <p:nvPr>
            <p:ph hasCustomPrompt="1" type="title"/>
          </p:nvPr>
        </p:nvSpPr>
        <p:spPr>
          <a:xfrm>
            <a:off x="713225" y="655479"/>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29"/>
          <p:cNvSpPr txBox="1"/>
          <p:nvPr>
            <p:ph idx="1" type="subTitle"/>
          </p:nvPr>
        </p:nvSpPr>
        <p:spPr>
          <a:xfrm>
            <a:off x="713225" y="1281250"/>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5" name="Google Shape;155;p29"/>
          <p:cNvSpPr txBox="1"/>
          <p:nvPr>
            <p:ph hasCustomPrompt="1" idx="2" type="title"/>
          </p:nvPr>
        </p:nvSpPr>
        <p:spPr>
          <a:xfrm>
            <a:off x="713225" y="1959731"/>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 name="Google Shape;156;p29"/>
          <p:cNvSpPr txBox="1"/>
          <p:nvPr>
            <p:ph idx="3" type="subTitle"/>
          </p:nvPr>
        </p:nvSpPr>
        <p:spPr>
          <a:xfrm>
            <a:off x="713225" y="2582265"/>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7" name="Google Shape;157;p29"/>
          <p:cNvSpPr txBox="1"/>
          <p:nvPr>
            <p:ph hasCustomPrompt="1" idx="4" type="title"/>
          </p:nvPr>
        </p:nvSpPr>
        <p:spPr>
          <a:xfrm>
            <a:off x="713225" y="3258196"/>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29"/>
          <p:cNvSpPr txBox="1"/>
          <p:nvPr>
            <p:ph idx="5" type="subTitle"/>
          </p:nvPr>
        </p:nvSpPr>
        <p:spPr>
          <a:xfrm>
            <a:off x="713225" y="3889221"/>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9" name="Google Shape;159;p29"/>
          <p:cNvSpPr/>
          <p:nvPr>
            <p:ph idx="6" type="pic"/>
          </p:nvPr>
        </p:nvSpPr>
        <p:spPr>
          <a:xfrm>
            <a:off x="4579800" y="-11600"/>
            <a:ext cx="4564200" cy="515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0" name="Shape 160"/>
        <p:cNvGrpSpPr/>
        <p:nvPr/>
      </p:nvGrpSpPr>
      <p:grpSpPr>
        <a:xfrm>
          <a:off x="0" y="0"/>
          <a:ext cx="0" cy="0"/>
          <a:chOff x="0" y="0"/>
          <a:chExt cx="0" cy="0"/>
        </a:xfrm>
      </p:grpSpPr>
      <p:sp>
        <p:nvSpPr>
          <p:cNvPr id="161" name="Google Shape;161;p30"/>
          <p:cNvSpPr txBox="1"/>
          <p:nvPr>
            <p:ph type="title"/>
          </p:nvPr>
        </p:nvSpPr>
        <p:spPr>
          <a:xfrm>
            <a:off x="706388" y="6636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30"/>
          <p:cNvSpPr txBox="1"/>
          <p:nvPr>
            <p:ph idx="1" type="subTitle"/>
          </p:nvPr>
        </p:nvSpPr>
        <p:spPr>
          <a:xfrm>
            <a:off x="706350" y="17150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30"/>
          <p:cNvSpPr/>
          <p:nvPr>
            <p:ph idx="2" type="pic"/>
          </p:nvPr>
        </p:nvSpPr>
        <p:spPr>
          <a:xfrm>
            <a:off x="4181075" y="0"/>
            <a:ext cx="4962900" cy="5143500"/>
          </a:xfrm>
          <a:prstGeom prst="rect">
            <a:avLst/>
          </a:prstGeom>
          <a:noFill/>
          <a:ln>
            <a:noFill/>
          </a:ln>
        </p:spPr>
      </p:sp>
      <p:sp>
        <p:nvSpPr>
          <p:cNvPr id="164" name="Google Shape;164;p30"/>
          <p:cNvSpPr txBox="1"/>
          <p:nvPr/>
        </p:nvSpPr>
        <p:spPr>
          <a:xfrm>
            <a:off x="713225" y="3611950"/>
            <a:ext cx="34215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lt2"/>
                </a:solidFill>
                <a:latin typeface="Mulish"/>
                <a:ea typeface="Mulish"/>
                <a:cs typeface="Mulish"/>
                <a:sym typeface="Mulish"/>
              </a:rPr>
              <a:t>CREDITS:</a:t>
            </a:r>
            <a:r>
              <a:rPr lang="en" sz="1100">
                <a:solidFill>
                  <a:schemeClr val="lt2"/>
                </a:solidFill>
                <a:latin typeface="Mulish"/>
                <a:ea typeface="Mulish"/>
                <a:cs typeface="Mulish"/>
                <a:sym typeface="Mulish"/>
              </a:rPr>
              <a:t> This presentation template was created by </a:t>
            </a:r>
            <a:r>
              <a:rPr b="1" lang="en" sz="1100">
                <a:solidFill>
                  <a:schemeClr val="lt2"/>
                </a:solidFill>
                <a:uFill>
                  <a:noFill/>
                </a:uFill>
                <a:latin typeface="Mulish"/>
                <a:ea typeface="Mulish"/>
                <a:cs typeface="Mulish"/>
                <a:sym typeface="Mulish"/>
                <a:hlinkClick r:id="rId2">
                  <a:extLst>
                    <a:ext uri="{A12FA001-AC4F-418D-AE19-62706E023703}">
                      <ahyp:hlinkClr val="tx"/>
                    </a:ext>
                  </a:extLst>
                </a:hlinkClick>
              </a:rPr>
              <a:t>Slidesgo</a:t>
            </a:r>
            <a:r>
              <a:rPr lang="en" sz="1100">
                <a:solidFill>
                  <a:schemeClr val="lt2"/>
                </a:solidFill>
                <a:latin typeface="Mulish"/>
                <a:ea typeface="Mulish"/>
                <a:cs typeface="Mulish"/>
                <a:sym typeface="Mulish"/>
              </a:rPr>
              <a:t>, and includes icons by </a:t>
            </a:r>
            <a:r>
              <a:rPr b="1" lang="en" sz="1100">
                <a:solidFill>
                  <a:schemeClr val="lt2"/>
                </a:solidFill>
                <a:uFill>
                  <a:noFill/>
                </a:uFill>
                <a:latin typeface="Mulish"/>
                <a:ea typeface="Mulish"/>
                <a:cs typeface="Mulish"/>
                <a:sym typeface="Mulish"/>
                <a:hlinkClick r:id="rId3">
                  <a:extLst>
                    <a:ext uri="{A12FA001-AC4F-418D-AE19-62706E023703}">
                      <ahyp:hlinkClr val="tx"/>
                    </a:ext>
                  </a:extLst>
                </a:hlinkClick>
              </a:rPr>
              <a:t>Flaticon</a:t>
            </a:r>
            <a:r>
              <a:rPr lang="en" sz="1100">
                <a:solidFill>
                  <a:schemeClr val="lt2"/>
                </a:solidFill>
                <a:latin typeface="Mulish"/>
                <a:ea typeface="Mulish"/>
                <a:cs typeface="Mulish"/>
                <a:sym typeface="Mulish"/>
              </a:rPr>
              <a:t>, and infographics &amp; images by </a:t>
            </a:r>
            <a:r>
              <a:rPr b="1" lang="en" sz="1100">
                <a:solidFill>
                  <a:schemeClr val="lt2"/>
                </a:solidFill>
                <a:uFill>
                  <a:noFill/>
                </a:uFill>
                <a:latin typeface="Mulish"/>
                <a:ea typeface="Mulish"/>
                <a:cs typeface="Mulish"/>
                <a:sym typeface="Mulish"/>
                <a:hlinkClick r:id="rId4">
                  <a:extLst>
                    <a:ext uri="{A12FA001-AC4F-418D-AE19-62706E023703}">
                      <ahyp:hlinkClr val="tx"/>
                    </a:ext>
                  </a:extLst>
                </a:hlinkClick>
              </a:rPr>
              <a:t>Freepik</a:t>
            </a:r>
            <a:r>
              <a:rPr lang="en" sz="1100">
                <a:solidFill>
                  <a:schemeClr val="lt2"/>
                </a:solidFill>
                <a:latin typeface="Mulish"/>
                <a:ea typeface="Mulish"/>
                <a:cs typeface="Mulish"/>
                <a:sym typeface="Mulish"/>
              </a:rPr>
              <a:t> </a:t>
            </a:r>
            <a:endParaRPr b="1" sz="1100">
              <a:solidFill>
                <a:schemeClr val="lt2"/>
              </a:solidFill>
              <a:latin typeface="Mulish"/>
              <a:ea typeface="Mulish"/>
              <a:cs typeface="Mulish"/>
              <a:sym typeface="Mulish"/>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 name="Google Shape;19;p4"/>
          <p:cNvSpPr txBox="1"/>
          <p:nvPr>
            <p:ph idx="1" type="body"/>
          </p:nvPr>
        </p:nvSpPr>
        <p:spPr>
          <a:xfrm>
            <a:off x="720000" y="1145650"/>
            <a:ext cx="7704000" cy="409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 name="Shape 165"/>
        <p:cNvGrpSpPr/>
        <p:nvPr/>
      </p:nvGrpSpPr>
      <p:grpSpPr>
        <a:xfrm>
          <a:off x="0" y="0"/>
          <a:ext cx="0" cy="0"/>
          <a:chOff x="0" y="0"/>
          <a:chExt cx="0" cy="0"/>
        </a:xfrm>
      </p:grpSpPr>
      <p:sp>
        <p:nvSpPr>
          <p:cNvPr id="166" name="Google Shape;166;p31"/>
          <p:cNvSpPr/>
          <p:nvPr/>
        </p:nvSpPr>
        <p:spPr>
          <a:xfrm>
            <a:off x="0" y="2661775"/>
            <a:ext cx="9144000" cy="2507400"/>
          </a:xfrm>
          <a:prstGeom prst="round2SameRect">
            <a:avLst>
              <a:gd fmla="val 27745"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7" name="Shape 167"/>
        <p:cNvGrpSpPr/>
        <p:nvPr/>
      </p:nvGrpSpPr>
      <p:grpSpPr>
        <a:xfrm>
          <a:off x="0" y="0"/>
          <a:ext cx="0" cy="0"/>
          <a:chOff x="0" y="0"/>
          <a:chExt cx="0" cy="0"/>
        </a:xfrm>
      </p:grpSpPr>
      <p:sp>
        <p:nvSpPr>
          <p:cNvPr id="168" name="Google Shape;168;p32"/>
          <p:cNvSpPr/>
          <p:nvPr/>
        </p:nvSpPr>
        <p:spPr>
          <a:xfrm>
            <a:off x="707225" y="539500"/>
            <a:ext cx="7723500" cy="4064700"/>
          </a:xfrm>
          <a:prstGeom prst="roundRect">
            <a:avLst>
              <a:gd fmla="val 917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319205" y="3497899"/>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2" type="subTitle"/>
          </p:nvPr>
        </p:nvSpPr>
        <p:spPr>
          <a:xfrm>
            <a:off x="3319195" y="1906011"/>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3" type="subTitle"/>
          </p:nvPr>
        </p:nvSpPr>
        <p:spPr>
          <a:xfrm>
            <a:off x="3319196" y="3189875"/>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p5"/>
          <p:cNvSpPr txBox="1"/>
          <p:nvPr>
            <p:ph idx="4" type="subTitle"/>
          </p:nvPr>
        </p:nvSpPr>
        <p:spPr>
          <a:xfrm>
            <a:off x="3319195" y="1597987"/>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p:nvPr>
            <p:ph idx="5" type="pic"/>
          </p:nvPr>
        </p:nvSpPr>
        <p:spPr>
          <a:xfrm>
            <a:off x="0" y="0"/>
            <a:ext cx="3571800" cy="5143500"/>
          </a:xfrm>
          <a:prstGeom prst="rect">
            <a:avLst/>
          </a:prstGeom>
          <a:noFill/>
          <a:ln>
            <a:noFill/>
          </a:ln>
        </p:spPr>
      </p:sp>
      <p:sp>
        <p:nvSpPr>
          <p:cNvPr id="27" name="Google Shape;27;p5"/>
          <p:cNvSpPr/>
          <p:nvPr>
            <p:ph idx="6" type="pic"/>
          </p:nvPr>
        </p:nvSpPr>
        <p:spPr>
          <a:xfrm>
            <a:off x="5572200" y="0"/>
            <a:ext cx="35718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937295" y="1831581"/>
            <a:ext cx="464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subTitle"/>
          </p:nvPr>
        </p:nvSpPr>
        <p:spPr>
          <a:xfrm>
            <a:off x="3938795" y="2535819"/>
            <a:ext cx="46422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914300" y="220889"/>
            <a:ext cx="5315400" cy="22710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p:nvPr>
            <p:ph idx="2" type="pic"/>
          </p:nvPr>
        </p:nvSpPr>
        <p:spPr>
          <a:xfrm>
            <a:off x="-25" y="2229625"/>
            <a:ext cx="9144000" cy="2913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2135550" y="310900"/>
            <a:ext cx="4872900" cy="159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9"/>
          <p:cNvSpPr txBox="1"/>
          <p:nvPr>
            <p:ph idx="1" type="subTitle"/>
          </p:nvPr>
        </p:nvSpPr>
        <p:spPr>
          <a:xfrm>
            <a:off x="2135550" y="1777575"/>
            <a:ext cx="48729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 name="Google Shape;39;p9"/>
          <p:cNvSpPr/>
          <p:nvPr>
            <p:ph idx="2" type="pic"/>
          </p:nvPr>
        </p:nvSpPr>
        <p:spPr>
          <a:xfrm>
            <a:off x="0" y="2450175"/>
            <a:ext cx="9142800" cy="2693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3793150" y="3443775"/>
            <a:ext cx="4842300" cy="11391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1pPr>
            <a:lvl2pPr lvl="1"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2pPr>
            <a:lvl3pPr lvl="2"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3pPr>
            <a:lvl4pPr lvl="3"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4pPr>
            <a:lvl5pPr lvl="4"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5pPr>
            <a:lvl6pPr lvl="5"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6pPr>
            <a:lvl7pPr lvl="6"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7pPr>
            <a:lvl8pPr lvl="7"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8pPr>
            <a:lvl9pPr lvl="8"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indent="-317500" lvl="1" marL="914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indent="-317500" lvl="2" marL="1371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indent="-317500" lvl="3" marL="18288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indent="-317500" lvl="4" marL="22860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indent="-317500" lvl="5" marL="27432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indent="-317500" lvl="6" marL="3200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indent="-317500" lvl="7" marL="3657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indent="-317500" lvl="8" marL="4114800">
              <a:lnSpc>
                <a:spcPct val="100000"/>
              </a:lnSpc>
              <a:spcBef>
                <a:spcPts val="1600"/>
              </a:spcBef>
              <a:spcAft>
                <a:spcPts val="160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72" name="Shape 172"/>
        <p:cNvGrpSpPr/>
        <p:nvPr/>
      </p:nvGrpSpPr>
      <p:grpSpPr>
        <a:xfrm>
          <a:off x="0" y="0"/>
          <a:ext cx="0" cy="0"/>
          <a:chOff x="0" y="0"/>
          <a:chExt cx="0" cy="0"/>
        </a:xfrm>
      </p:grpSpPr>
      <p:pic>
        <p:nvPicPr>
          <p:cNvPr id="173" name="Google Shape;173;p33"/>
          <p:cNvPicPr preferRelativeResize="0"/>
          <p:nvPr>
            <p:ph idx="2" type="pic"/>
          </p:nvPr>
        </p:nvPicPr>
        <p:blipFill rotWithShape="1">
          <a:blip r:embed="rId3">
            <a:alphaModFix/>
          </a:blip>
          <a:srcRect b="0" l="15531" r="15531" t="0"/>
          <a:stretch/>
        </p:blipFill>
        <p:spPr>
          <a:xfrm>
            <a:off x="4541525" y="0"/>
            <a:ext cx="4602475" cy="5143501"/>
          </a:xfrm>
          <a:prstGeom prst="rect">
            <a:avLst/>
          </a:prstGeom>
        </p:spPr>
      </p:pic>
      <p:sp>
        <p:nvSpPr>
          <p:cNvPr id="174" name="Google Shape;174;p33"/>
          <p:cNvSpPr/>
          <p:nvPr/>
        </p:nvSpPr>
        <p:spPr>
          <a:xfrm rot="5400000">
            <a:off x="1295425" y="-527450"/>
            <a:ext cx="3336900" cy="59280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ph type="ctrTitle"/>
          </p:nvPr>
        </p:nvSpPr>
        <p:spPr>
          <a:xfrm>
            <a:off x="559200" y="1365900"/>
            <a:ext cx="5314500" cy="1652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6900">
                <a:solidFill>
                  <a:srgbClr val="E76A28"/>
                </a:solidFill>
              </a:rPr>
              <a:t>PouletFarm</a:t>
            </a:r>
            <a:endParaRPr sz="6900">
              <a:solidFill>
                <a:srgbClr val="E76A28"/>
              </a:solidFill>
            </a:endParaRPr>
          </a:p>
        </p:txBody>
      </p:sp>
      <p:sp>
        <p:nvSpPr>
          <p:cNvPr id="176" name="Google Shape;176;p33"/>
          <p:cNvSpPr txBox="1"/>
          <p:nvPr>
            <p:ph idx="1" type="subTitle"/>
          </p:nvPr>
        </p:nvSpPr>
        <p:spPr>
          <a:xfrm>
            <a:off x="-381870" y="4484758"/>
            <a:ext cx="5212200" cy="475800"/>
          </a:xfrm>
          <a:prstGeom prst="rect">
            <a:avLst/>
          </a:prstGeom>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2000">
                <a:solidFill>
                  <a:schemeClr val="lt1"/>
                </a:solidFill>
                <a:latin typeface="Arial"/>
                <a:ea typeface="Arial"/>
                <a:cs typeface="Arial"/>
                <a:sym typeface="Arial"/>
              </a:rPr>
              <a:t>Rapport du projet de Soutenance</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9" name="Shape 249"/>
        <p:cNvGrpSpPr/>
        <p:nvPr/>
      </p:nvGrpSpPr>
      <p:grpSpPr>
        <a:xfrm>
          <a:off x="0" y="0"/>
          <a:ext cx="0" cy="0"/>
          <a:chOff x="0" y="0"/>
          <a:chExt cx="0" cy="0"/>
        </a:xfrm>
      </p:grpSpPr>
      <p:sp>
        <p:nvSpPr>
          <p:cNvPr id="250" name="Google Shape;250;p42"/>
          <p:cNvSpPr txBox="1"/>
          <p:nvPr>
            <p:ph type="title"/>
          </p:nvPr>
        </p:nvSpPr>
        <p:spPr>
          <a:xfrm>
            <a:off x="105825" y="216425"/>
            <a:ext cx="31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51" name="Google Shape;251;p42"/>
          <p:cNvGrpSpPr/>
          <p:nvPr/>
        </p:nvGrpSpPr>
        <p:grpSpPr>
          <a:xfrm>
            <a:off x="7125539" y="1748102"/>
            <a:ext cx="151240" cy="125376"/>
            <a:chOff x="4992030" y="4361203"/>
            <a:chExt cx="88672" cy="72072"/>
          </a:xfrm>
        </p:grpSpPr>
        <p:sp>
          <p:nvSpPr>
            <p:cNvPr id="252" name="Google Shape;252;p42"/>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 name="Google Shape;257;p42"/>
          <p:cNvPicPr preferRelativeResize="0"/>
          <p:nvPr/>
        </p:nvPicPr>
        <p:blipFill>
          <a:blip r:embed="rId3">
            <a:alphaModFix/>
          </a:blip>
          <a:stretch>
            <a:fillRect/>
          </a:stretch>
        </p:blipFill>
        <p:spPr>
          <a:xfrm>
            <a:off x="3667550" y="0"/>
            <a:ext cx="5512226" cy="5143500"/>
          </a:xfrm>
          <a:prstGeom prst="rect">
            <a:avLst/>
          </a:prstGeom>
          <a:noFill/>
          <a:ln>
            <a:noFill/>
          </a:ln>
        </p:spPr>
      </p:pic>
      <p:sp>
        <p:nvSpPr>
          <p:cNvPr id="258" name="Google Shape;258;p42"/>
          <p:cNvSpPr txBox="1"/>
          <p:nvPr/>
        </p:nvSpPr>
        <p:spPr>
          <a:xfrm>
            <a:off x="188900" y="2310200"/>
            <a:ext cx="3240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Représente les interactions entre les utilisateurs et le système. Par exemple, dans PouletFarm, ce diagramme décrit comment les éleveurs interagissent avec l'application pour planifier les calendriers d'élevage et gérer les stocks.</a:t>
            </a:r>
            <a:endParaRPr b="1" sz="1600">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62" name="Shape 262"/>
        <p:cNvGrpSpPr/>
        <p:nvPr/>
      </p:nvGrpSpPr>
      <p:grpSpPr>
        <a:xfrm>
          <a:off x="0" y="0"/>
          <a:ext cx="0" cy="0"/>
          <a:chOff x="0" y="0"/>
          <a:chExt cx="0" cy="0"/>
        </a:xfrm>
      </p:grpSpPr>
      <p:sp>
        <p:nvSpPr>
          <p:cNvPr id="263" name="Google Shape;263;p43"/>
          <p:cNvSpPr txBox="1"/>
          <p:nvPr>
            <p:ph type="title"/>
          </p:nvPr>
        </p:nvSpPr>
        <p:spPr>
          <a:xfrm>
            <a:off x="141100" y="216425"/>
            <a:ext cx="321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64" name="Google Shape;264;p43"/>
          <p:cNvGrpSpPr/>
          <p:nvPr/>
        </p:nvGrpSpPr>
        <p:grpSpPr>
          <a:xfrm>
            <a:off x="7125539" y="1748102"/>
            <a:ext cx="151240" cy="125376"/>
            <a:chOff x="4992030" y="4361203"/>
            <a:chExt cx="88672" cy="72072"/>
          </a:xfrm>
        </p:grpSpPr>
        <p:sp>
          <p:nvSpPr>
            <p:cNvPr id="265" name="Google Shape;265;p43"/>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0" name="Google Shape;270;p43"/>
          <p:cNvPicPr preferRelativeResize="0"/>
          <p:nvPr/>
        </p:nvPicPr>
        <p:blipFill>
          <a:blip r:embed="rId3">
            <a:alphaModFix/>
          </a:blip>
          <a:stretch>
            <a:fillRect/>
          </a:stretch>
        </p:blipFill>
        <p:spPr>
          <a:xfrm>
            <a:off x="3459255" y="0"/>
            <a:ext cx="5737145"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74" name="Shape 274"/>
        <p:cNvGrpSpPr/>
        <p:nvPr/>
      </p:nvGrpSpPr>
      <p:grpSpPr>
        <a:xfrm>
          <a:off x="0" y="0"/>
          <a:ext cx="0" cy="0"/>
          <a:chOff x="0" y="0"/>
          <a:chExt cx="0" cy="0"/>
        </a:xfrm>
      </p:grpSpPr>
      <p:sp>
        <p:nvSpPr>
          <p:cNvPr id="275" name="Google Shape;275;p44"/>
          <p:cNvSpPr txBox="1"/>
          <p:nvPr>
            <p:ph type="title"/>
          </p:nvPr>
        </p:nvSpPr>
        <p:spPr>
          <a:xfrm>
            <a:off x="0" y="216425"/>
            <a:ext cx="2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Classe</a:t>
            </a:r>
            <a:endParaRPr>
              <a:solidFill>
                <a:schemeClr val="lt1"/>
              </a:solidFill>
            </a:endParaRPr>
          </a:p>
        </p:txBody>
      </p:sp>
      <p:grpSp>
        <p:nvGrpSpPr>
          <p:cNvPr id="276" name="Google Shape;276;p44"/>
          <p:cNvGrpSpPr/>
          <p:nvPr/>
        </p:nvGrpSpPr>
        <p:grpSpPr>
          <a:xfrm>
            <a:off x="7125539" y="1748102"/>
            <a:ext cx="151240" cy="125376"/>
            <a:chOff x="4992030" y="4361203"/>
            <a:chExt cx="88672" cy="72072"/>
          </a:xfrm>
        </p:grpSpPr>
        <p:sp>
          <p:nvSpPr>
            <p:cNvPr id="277" name="Google Shape;277;p44"/>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2" name="Google Shape;282;p44"/>
          <p:cNvPicPr preferRelativeResize="0"/>
          <p:nvPr/>
        </p:nvPicPr>
        <p:blipFill>
          <a:blip r:embed="rId3">
            <a:alphaModFix/>
          </a:blip>
          <a:stretch>
            <a:fillRect/>
          </a:stretch>
        </p:blipFill>
        <p:spPr>
          <a:xfrm>
            <a:off x="2906546" y="0"/>
            <a:ext cx="6237455" cy="5163200"/>
          </a:xfrm>
          <a:prstGeom prst="rect">
            <a:avLst/>
          </a:prstGeom>
          <a:noFill/>
          <a:ln>
            <a:noFill/>
          </a:ln>
        </p:spPr>
      </p:pic>
      <p:sp>
        <p:nvSpPr>
          <p:cNvPr id="283" name="Google Shape;283;p44"/>
          <p:cNvSpPr txBox="1"/>
          <p:nvPr/>
        </p:nvSpPr>
        <p:spPr>
          <a:xfrm>
            <a:off x="188850" y="1540125"/>
            <a:ext cx="2717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 Ce diagramme montre les classes, les attributs et les relations entre elles. Dans PouletFarm, cela aiderait à comprendre comment les classes comme "Utilisateur", "EntréePoussin", "BilanElevage" sont liées et quelles informations elles contiennent.</a:t>
            </a:r>
            <a:endParaRPr b="1" sz="1600">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87" name="Shape 287"/>
        <p:cNvGrpSpPr/>
        <p:nvPr/>
      </p:nvGrpSpPr>
      <p:grpSpPr>
        <a:xfrm>
          <a:off x="0" y="0"/>
          <a:ext cx="0" cy="0"/>
          <a:chOff x="0" y="0"/>
          <a:chExt cx="0" cy="0"/>
        </a:xfrm>
      </p:grpSpPr>
      <p:sp>
        <p:nvSpPr>
          <p:cNvPr id="288" name="Google Shape;288;p45"/>
          <p:cNvSpPr txBox="1"/>
          <p:nvPr>
            <p:ph type="title"/>
          </p:nvPr>
        </p:nvSpPr>
        <p:spPr>
          <a:xfrm>
            <a:off x="-42000" y="64025"/>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289" name="Google Shape;289;p45"/>
          <p:cNvGrpSpPr/>
          <p:nvPr/>
        </p:nvGrpSpPr>
        <p:grpSpPr>
          <a:xfrm>
            <a:off x="7125539" y="1748102"/>
            <a:ext cx="151240" cy="125376"/>
            <a:chOff x="4992030" y="4361203"/>
            <a:chExt cx="88672" cy="72072"/>
          </a:xfrm>
        </p:grpSpPr>
        <p:sp>
          <p:nvSpPr>
            <p:cNvPr id="290" name="Google Shape;290;p4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45"/>
          <p:cNvPicPr preferRelativeResize="0"/>
          <p:nvPr/>
        </p:nvPicPr>
        <p:blipFill>
          <a:blip r:embed="rId3">
            <a:alphaModFix/>
          </a:blip>
          <a:stretch>
            <a:fillRect/>
          </a:stretch>
        </p:blipFill>
        <p:spPr>
          <a:xfrm>
            <a:off x="3652800" y="0"/>
            <a:ext cx="5489901" cy="5143500"/>
          </a:xfrm>
          <a:prstGeom prst="rect">
            <a:avLst/>
          </a:prstGeom>
          <a:noFill/>
          <a:ln>
            <a:noFill/>
          </a:ln>
        </p:spPr>
      </p:pic>
      <p:sp>
        <p:nvSpPr>
          <p:cNvPr id="296" name="Google Shape;296;p45"/>
          <p:cNvSpPr txBox="1"/>
          <p:nvPr/>
        </p:nvSpPr>
        <p:spPr>
          <a:xfrm>
            <a:off x="464925" y="1525575"/>
            <a:ext cx="2717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ulish"/>
                <a:ea typeface="Mulish"/>
                <a:cs typeface="Mulish"/>
                <a:sym typeface="Mulish"/>
              </a:rPr>
              <a:t> Il illustre la séquence des interactions entre les différents objets dans un scénario spécifique. Dans PouletFarm, cela pourrait montrer comment la planification d'un lot de poulets déclenche des alertes de vaccination et de nourriture.</a:t>
            </a:r>
            <a:endParaRPr b="1" sz="1600">
              <a:solidFill>
                <a:schemeClr val="dk1"/>
              </a:solidFill>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00" name="Shape 300"/>
        <p:cNvGrpSpPr/>
        <p:nvPr/>
      </p:nvGrpSpPr>
      <p:grpSpPr>
        <a:xfrm>
          <a:off x="0" y="0"/>
          <a:ext cx="0" cy="0"/>
          <a:chOff x="0" y="0"/>
          <a:chExt cx="0" cy="0"/>
        </a:xfrm>
      </p:grpSpPr>
      <p:sp>
        <p:nvSpPr>
          <p:cNvPr id="301" name="Google Shape;301;p46"/>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02" name="Google Shape;302;p46"/>
          <p:cNvGrpSpPr/>
          <p:nvPr/>
        </p:nvGrpSpPr>
        <p:grpSpPr>
          <a:xfrm>
            <a:off x="7125539" y="1748102"/>
            <a:ext cx="151240" cy="125376"/>
            <a:chOff x="4992030" y="4361203"/>
            <a:chExt cx="88672" cy="72072"/>
          </a:xfrm>
        </p:grpSpPr>
        <p:sp>
          <p:nvSpPr>
            <p:cNvPr id="303" name="Google Shape;303;p46"/>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6"/>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6"/>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 name="Google Shape;308;p46"/>
          <p:cNvPicPr preferRelativeResize="0"/>
          <p:nvPr/>
        </p:nvPicPr>
        <p:blipFill>
          <a:blip r:embed="rId3">
            <a:alphaModFix/>
          </a:blip>
          <a:stretch>
            <a:fillRect/>
          </a:stretch>
        </p:blipFill>
        <p:spPr>
          <a:xfrm>
            <a:off x="3515600" y="0"/>
            <a:ext cx="56284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12" name="Shape 312"/>
        <p:cNvGrpSpPr/>
        <p:nvPr/>
      </p:nvGrpSpPr>
      <p:grpSpPr>
        <a:xfrm>
          <a:off x="0" y="0"/>
          <a:ext cx="0" cy="0"/>
          <a:chOff x="0" y="0"/>
          <a:chExt cx="0" cy="0"/>
        </a:xfrm>
      </p:grpSpPr>
      <p:sp>
        <p:nvSpPr>
          <p:cNvPr id="313" name="Google Shape;313;p47"/>
          <p:cNvSpPr txBox="1"/>
          <p:nvPr>
            <p:ph type="title"/>
          </p:nvPr>
        </p:nvSpPr>
        <p:spPr>
          <a:xfrm>
            <a:off x="262800" y="216425"/>
            <a:ext cx="284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14" name="Google Shape;314;p47"/>
          <p:cNvGrpSpPr/>
          <p:nvPr/>
        </p:nvGrpSpPr>
        <p:grpSpPr>
          <a:xfrm>
            <a:off x="7125539" y="1748102"/>
            <a:ext cx="151240" cy="125376"/>
            <a:chOff x="4992030" y="4361203"/>
            <a:chExt cx="88672" cy="72072"/>
          </a:xfrm>
        </p:grpSpPr>
        <p:sp>
          <p:nvSpPr>
            <p:cNvPr id="315" name="Google Shape;315;p47"/>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47"/>
          <p:cNvPicPr preferRelativeResize="0"/>
          <p:nvPr/>
        </p:nvPicPr>
        <p:blipFill>
          <a:blip r:embed="rId3">
            <a:alphaModFix/>
          </a:blip>
          <a:stretch>
            <a:fillRect/>
          </a:stretch>
        </p:blipFill>
        <p:spPr>
          <a:xfrm>
            <a:off x="3283800" y="0"/>
            <a:ext cx="58602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26" name="Google Shape;326;p48"/>
          <p:cNvGrpSpPr/>
          <p:nvPr/>
        </p:nvGrpSpPr>
        <p:grpSpPr>
          <a:xfrm>
            <a:off x="7125539" y="1748102"/>
            <a:ext cx="151240" cy="125376"/>
            <a:chOff x="4992030" y="4361203"/>
            <a:chExt cx="88672" cy="72072"/>
          </a:xfrm>
        </p:grpSpPr>
        <p:sp>
          <p:nvSpPr>
            <p:cNvPr id="327" name="Google Shape;327;p48"/>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2" name="Google Shape;332;p48"/>
          <p:cNvPicPr preferRelativeResize="0"/>
          <p:nvPr/>
        </p:nvPicPr>
        <p:blipFill>
          <a:blip r:embed="rId3">
            <a:alphaModFix/>
          </a:blip>
          <a:stretch>
            <a:fillRect/>
          </a:stretch>
        </p:blipFill>
        <p:spPr>
          <a:xfrm>
            <a:off x="3637325" y="0"/>
            <a:ext cx="550667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36" name="Shape 336"/>
        <p:cNvGrpSpPr/>
        <p:nvPr/>
      </p:nvGrpSpPr>
      <p:grpSpPr>
        <a:xfrm>
          <a:off x="0" y="0"/>
          <a:ext cx="0" cy="0"/>
          <a:chOff x="0" y="0"/>
          <a:chExt cx="0" cy="0"/>
        </a:xfrm>
      </p:grpSpPr>
      <p:sp>
        <p:nvSpPr>
          <p:cNvPr id="337" name="Google Shape;337;p49"/>
          <p:cNvSpPr txBox="1"/>
          <p:nvPr>
            <p:ph type="title"/>
          </p:nvPr>
        </p:nvSpPr>
        <p:spPr>
          <a:xfrm>
            <a:off x="0" y="0"/>
            <a:ext cx="318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Conception du système (objet)</a:t>
            </a:r>
            <a:endParaRPr>
              <a:solidFill>
                <a:schemeClr val="lt1"/>
              </a:solidFill>
            </a:endParaRPr>
          </a:p>
        </p:txBody>
      </p:sp>
      <p:grpSp>
        <p:nvGrpSpPr>
          <p:cNvPr id="338" name="Google Shape;338;p49"/>
          <p:cNvGrpSpPr/>
          <p:nvPr/>
        </p:nvGrpSpPr>
        <p:grpSpPr>
          <a:xfrm>
            <a:off x="7125539" y="1748102"/>
            <a:ext cx="151240" cy="125376"/>
            <a:chOff x="4992030" y="4361203"/>
            <a:chExt cx="88672" cy="72072"/>
          </a:xfrm>
        </p:grpSpPr>
        <p:sp>
          <p:nvSpPr>
            <p:cNvPr id="339" name="Google Shape;339;p49"/>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9"/>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9"/>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p49"/>
          <p:cNvPicPr preferRelativeResize="0"/>
          <p:nvPr/>
        </p:nvPicPr>
        <p:blipFill>
          <a:blip r:embed="rId3">
            <a:alphaModFix/>
          </a:blip>
          <a:stretch>
            <a:fillRect/>
          </a:stretch>
        </p:blipFill>
        <p:spPr>
          <a:xfrm>
            <a:off x="3182000" y="0"/>
            <a:ext cx="59620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0"/>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350" name="Google Shape;350;p5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50"/>
          <p:cNvSpPr txBox="1"/>
          <p:nvPr>
            <p:ph type="title"/>
          </p:nvPr>
        </p:nvSpPr>
        <p:spPr>
          <a:xfrm>
            <a:off x="1240175" y="3809550"/>
            <a:ext cx="24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Outils </a:t>
            </a:r>
            <a:endParaRPr/>
          </a:p>
        </p:txBody>
      </p:sp>
      <p:sp>
        <p:nvSpPr>
          <p:cNvPr id="353" name="Google Shape;353;p5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59" name="Google Shape;359;p51"/>
          <p:cNvPicPr preferRelativeResize="0"/>
          <p:nvPr/>
        </p:nvPicPr>
        <p:blipFill>
          <a:blip r:embed="rId3">
            <a:alphaModFix/>
          </a:blip>
          <a:stretch>
            <a:fillRect/>
          </a:stretch>
        </p:blipFill>
        <p:spPr>
          <a:xfrm>
            <a:off x="769750" y="1813300"/>
            <a:ext cx="2055475" cy="2055475"/>
          </a:xfrm>
          <a:prstGeom prst="rect">
            <a:avLst/>
          </a:prstGeom>
          <a:noFill/>
          <a:ln>
            <a:noFill/>
          </a:ln>
        </p:spPr>
      </p:pic>
      <p:sp>
        <p:nvSpPr>
          <p:cNvPr id="360" name="Google Shape;360;p51"/>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Trello a été notre principal outil de gestion de projet. Nous avons adopté la méthodologie Agile pour la gestion des tâches. Trello nous a permis de créer des tableaux agencés par sprints, ce qui a facilité la planification et la répartition des tâches par itérations. Cette approche a favorisé une meilleure visualisation des activités en cours, des tâches à venir et des réalisations accomplies, permettant ainsi une gestion efficace du développement de PouletFarm.</a:t>
            </a:r>
            <a:endParaRPr>
              <a:solidFill>
                <a:schemeClr val="dk1"/>
              </a:solidFill>
              <a:latin typeface="Mulish Medium"/>
              <a:ea typeface="Mulish Medium"/>
              <a:cs typeface="Mulish Medium"/>
              <a:sym typeface="Mulish Medium"/>
            </a:endParaRPr>
          </a:p>
        </p:txBody>
      </p:sp>
      <p:sp>
        <p:nvSpPr>
          <p:cNvPr id="361" name="Google Shape;361;p51"/>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Trello :</a:t>
            </a:r>
            <a:endParaRPr b="1" sz="2000">
              <a:solidFill>
                <a:schemeClr val="dk1"/>
              </a:solidFill>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4"/>
          <p:cNvSpPr/>
          <p:nvPr/>
        </p:nvSpPr>
        <p:spPr>
          <a:xfrm>
            <a:off x="1769700" y="11595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82" name="Google Shape;182;p34"/>
          <p:cNvSpPr/>
          <p:nvPr/>
        </p:nvSpPr>
        <p:spPr>
          <a:xfrm>
            <a:off x="6688250" y="31407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3195525" y="305135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Sommaire :</a:t>
            </a:r>
            <a:endParaRPr>
              <a:solidFill>
                <a:schemeClr val="dk1"/>
              </a:solidFill>
            </a:endParaRPr>
          </a:p>
        </p:txBody>
      </p:sp>
      <p:sp>
        <p:nvSpPr>
          <p:cNvPr id="185" name="Google Shape;185;p34"/>
          <p:cNvSpPr txBox="1"/>
          <p:nvPr>
            <p:ph idx="6" type="title"/>
          </p:nvPr>
        </p:nvSpPr>
        <p:spPr>
          <a:xfrm>
            <a:off x="1810188" y="13447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6" name="Google Shape;186;p34"/>
          <p:cNvSpPr txBox="1"/>
          <p:nvPr>
            <p:ph idx="7" type="title"/>
          </p:nvPr>
        </p:nvSpPr>
        <p:spPr>
          <a:xfrm>
            <a:off x="3236013" y="32353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7" name="Google Shape;187;p34"/>
          <p:cNvSpPr txBox="1"/>
          <p:nvPr>
            <p:ph idx="13" type="title"/>
          </p:nvPr>
        </p:nvSpPr>
        <p:spPr>
          <a:xfrm>
            <a:off x="6728750" y="3325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8" name="Google Shape;188;p34"/>
          <p:cNvSpPr txBox="1"/>
          <p:nvPr>
            <p:ph idx="14" type="subTitle"/>
          </p:nvPr>
        </p:nvSpPr>
        <p:spPr>
          <a:xfrm>
            <a:off x="1024788" y="22089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189" name="Google Shape;189;p34"/>
          <p:cNvSpPr txBox="1"/>
          <p:nvPr>
            <p:ph idx="17" type="subTitle"/>
          </p:nvPr>
        </p:nvSpPr>
        <p:spPr>
          <a:xfrm>
            <a:off x="2384588" y="40995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Outil</a:t>
            </a:r>
            <a:endParaRPr>
              <a:solidFill>
                <a:schemeClr val="dk1"/>
              </a:solidFill>
            </a:endParaRPr>
          </a:p>
        </p:txBody>
      </p:sp>
      <p:sp>
        <p:nvSpPr>
          <p:cNvPr id="190" name="Google Shape;190;p34"/>
          <p:cNvSpPr/>
          <p:nvPr/>
        </p:nvSpPr>
        <p:spPr>
          <a:xfrm>
            <a:off x="4883350" y="1216825"/>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91" name="Google Shape;191;p34"/>
          <p:cNvSpPr txBox="1"/>
          <p:nvPr>
            <p:ph idx="6" type="title"/>
          </p:nvPr>
        </p:nvSpPr>
        <p:spPr>
          <a:xfrm>
            <a:off x="4923838" y="14021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2" name="Google Shape;192;p34"/>
          <p:cNvSpPr txBox="1"/>
          <p:nvPr>
            <p:ph idx="14" type="subTitle"/>
          </p:nvPr>
        </p:nvSpPr>
        <p:spPr>
          <a:xfrm>
            <a:off x="4204088" y="218651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Analyse </a:t>
            </a:r>
            <a:endParaRPr>
              <a:solidFill>
                <a:schemeClr val="dk1"/>
              </a:solidFill>
            </a:endParaRPr>
          </a:p>
        </p:txBody>
      </p:sp>
      <p:sp>
        <p:nvSpPr>
          <p:cNvPr id="193" name="Google Shape;193;p34"/>
          <p:cNvSpPr txBox="1"/>
          <p:nvPr>
            <p:ph idx="17" type="subTitle"/>
          </p:nvPr>
        </p:nvSpPr>
        <p:spPr>
          <a:xfrm>
            <a:off x="6042288" y="41466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Maquette</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67" name="Google Shape;367;p52"/>
          <p:cNvPicPr preferRelativeResize="0"/>
          <p:nvPr/>
        </p:nvPicPr>
        <p:blipFill rotWithShape="1">
          <a:blip r:embed="rId3">
            <a:alphaModFix/>
          </a:blip>
          <a:srcRect b="0" l="0" r="0" t="0"/>
          <a:stretch/>
        </p:blipFill>
        <p:spPr>
          <a:xfrm>
            <a:off x="769750" y="1813300"/>
            <a:ext cx="2055476" cy="2055476"/>
          </a:xfrm>
          <a:prstGeom prst="rect">
            <a:avLst/>
          </a:prstGeom>
          <a:noFill/>
          <a:ln>
            <a:noFill/>
          </a:ln>
        </p:spPr>
      </p:pic>
      <p:sp>
        <p:nvSpPr>
          <p:cNvPr id="368" name="Google Shape;368;p52"/>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Figma est un outil de conception graphique qui a été choisi pour son approche collaborative et sa facilité d'utilisation. Il nous a permis de créer des maquettes interactives de l'interface utilisateur de PouletFarm. Son aspect collaboratif a favorisé le travail d'équipe, en permettant à plusieurs membres de travailler simultanément sur les maquettes, de partager des commentaires en temps réel et de maintenir une cohérence dans la conception UI/UX de l'application.</a:t>
            </a:r>
            <a:endParaRPr>
              <a:solidFill>
                <a:schemeClr val="dk1"/>
              </a:solidFill>
              <a:latin typeface="Mulish Medium"/>
              <a:ea typeface="Mulish Medium"/>
              <a:cs typeface="Mulish Medium"/>
              <a:sym typeface="Mulish Medium"/>
            </a:endParaRPr>
          </a:p>
        </p:txBody>
      </p:sp>
      <p:sp>
        <p:nvSpPr>
          <p:cNvPr id="369" name="Google Shape;369;p52"/>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Figma</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73" name="Shape 373"/>
        <p:cNvGrpSpPr/>
        <p:nvPr/>
      </p:nvGrpSpPr>
      <p:grpSpPr>
        <a:xfrm>
          <a:off x="0" y="0"/>
          <a:ext cx="0" cy="0"/>
          <a:chOff x="0" y="0"/>
          <a:chExt cx="0" cy="0"/>
        </a:xfrm>
      </p:grpSpPr>
      <p:sp>
        <p:nvSpPr>
          <p:cNvPr id="374" name="Google Shape;374;p53"/>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75" name="Google Shape;375;p53"/>
          <p:cNvPicPr preferRelativeResize="0"/>
          <p:nvPr/>
        </p:nvPicPr>
        <p:blipFill rotWithShape="1">
          <a:blip r:embed="rId3">
            <a:alphaModFix/>
          </a:blip>
          <a:srcRect b="0" l="21875" r="21875" t="0"/>
          <a:stretch/>
        </p:blipFill>
        <p:spPr>
          <a:xfrm>
            <a:off x="693550" y="1813300"/>
            <a:ext cx="2325074" cy="2055476"/>
          </a:xfrm>
          <a:prstGeom prst="rect">
            <a:avLst/>
          </a:prstGeom>
          <a:noFill/>
          <a:ln>
            <a:noFill/>
          </a:ln>
        </p:spPr>
      </p:pic>
      <p:sp>
        <p:nvSpPr>
          <p:cNvPr id="376" name="Google Shape;376;p53"/>
          <p:cNvSpPr txBox="1"/>
          <p:nvPr/>
        </p:nvSpPr>
        <p:spPr>
          <a:xfrm>
            <a:off x="3244125" y="1913575"/>
            <a:ext cx="4689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GitHub a été utilisé comme plateforme de contrôle de version. Il permet de stocker notre code source, de gérer les versions, de suivre les modifications et de collaborer efficacement avec l'équipe. GitHub offre une infrastructure robuste pour la gestion du code, la résolution de conflits et la documentation des modifications, ce qui est essentiel pour assurer la cohésion et la sécurité du développement de PouletFarm.</a:t>
            </a:r>
            <a:endParaRPr>
              <a:solidFill>
                <a:schemeClr val="dk1"/>
              </a:solidFill>
              <a:latin typeface="Mulish Medium"/>
              <a:ea typeface="Mulish Medium"/>
              <a:cs typeface="Mulish Medium"/>
              <a:sym typeface="Mulish Medium"/>
            </a:endParaRPr>
          </a:p>
        </p:txBody>
      </p:sp>
      <p:sp>
        <p:nvSpPr>
          <p:cNvPr id="377" name="Google Shape;377;p53"/>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GitHub</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1" name="Shape 381"/>
        <p:cNvGrpSpPr/>
        <p:nvPr/>
      </p:nvGrpSpPr>
      <p:grpSpPr>
        <a:xfrm>
          <a:off x="0" y="0"/>
          <a:ext cx="0" cy="0"/>
          <a:chOff x="0" y="0"/>
          <a:chExt cx="0" cy="0"/>
        </a:xfrm>
      </p:grpSpPr>
      <p:sp>
        <p:nvSpPr>
          <p:cNvPr id="382" name="Google Shape;382;p54"/>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83" name="Google Shape;383;p54"/>
          <p:cNvPicPr preferRelativeResize="0"/>
          <p:nvPr/>
        </p:nvPicPr>
        <p:blipFill rotWithShape="1">
          <a:blip r:embed="rId3">
            <a:alphaModFix/>
          </a:blip>
          <a:srcRect b="0" l="10783" r="10791" t="0"/>
          <a:stretch/>
        </p:blipFill>
        <p:spPr>
          <a:xfrm>
            <a:off x="693550" y="1813300"/>
            <a:ext cx="2325074" cy="2055476"/>
          </a:xfrm>
          <a:prstGeom prst="rect">
            <a:avLst/>
          </a:prstGeom>
          <a:noFill/>
          <a:ln>
            <a:noFill/>
          </a:ln>
        </p:spPr>
      </p:pic>
      <p:sp>
        <p:nvSpPr>
          <p:cNvPr id="384" name="Google Shape;384;p54"/>
          <p:cNvSpPr txBox="1"/>
          <p:nvPr/>
        </p:nvSpPr>
        <p:spPr>
          <a:xfrm>
            <a:off x="3244125" y="2065975"/>
            <a:ext cx="468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IDE (Environnement de Développement Intégré) très populaire et polyvalent, offrant des fonctionnalités avancées pour la rédaction de code, la gestion de projet, et le débogage.</a:t>
            </a:r>
            <a:endParaRPr>
              <a:solidFill>
                <a:schemeClr val="dk1"/>
              </a:solidFill>
              <a:latin typeface="Mulish Medium"/>
              <a:ea typeface="Mulish Medium"/>
              <a:cs typeface="Mulish Medium"/>
              <a:sym typeface="Mulish Medium"/>
            </a:endParaRPr>
          </a:p>
        </p:txBody>
      </p:sp>
      <p:sp>
        <p:nvSpPr>
          <p:cNvPr id="385" name="Google Shape;385;p54"/>
          <p:cNvSpPr txBox="1"/>
          <p:nvPr/>
        </p:nvSpPr>
        <p:spPr>
          <a:xfrm>
            <a:off x="3244125" y="14780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Visual Studio Code</a:t>
            </a:r>
            <a:r>
              <a:rPr b="1" lang="en" sz="2000">
                <a:solidFill>
                  <a:schemeClr val="dk1"/>
                </a:solidFill>
                <a:latin typeface="Mulish"/>
                <a:ea typeface="Mulish"/>
                <a:cs typeface="Mulish"/>
                <a:sym typeface="Mulish"/>
              </a:rPr>
              <a:t> :</a:t>
            </a:r>
            <a:endParaRPr b="1" sz="2000">
              <a:solidFill>
                <a:schemeClr val="dk1"/>
              </a:solidFill>
              <a:latin typeface="Mulish"/>
              <a:ea typeface="Mulish"/>
              <a:cs typeface="Mulish"/>
              <a:sym typeface="Mulish"/>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9" name="Shape 389"/>
        <p:cNvGrpSpPr/>
        <p:nvPr/>
      </p:nvGrpSpPr>
      <p:grpSpPr>
        <a:xfrm>
          <a:off x="0" y="0"/>
          <a:ext cx="0" cy="0"/>
          <a:chOff x="0" y="0"/>
          <a:chExt cx="0" cy="0"/>
        </a:xfrm>
      </p:grpSpPr>
      <p:sp>
        <p:nvSpPr>
          <p:cNvPr id="390" name="Google Shape;390;p55"/>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391" name="Google Shape;391;p55"/>
          <p:cNvSpPr txBox="1"/>
          <p:nvPr/>
        </p:nvSpPr>
        <p:spPr>
          <a:xfrm>
            <a:off x="1948725" y="1989775"/>
            <a:ext cx="468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Postman et Swagger ont été utilisés pour tester et documenter les API développées dans PouletFarm. Postman nous a permis d'effectuer des tests d'API de manière simple et efficace, tandis que Swagger a facilité la génération automatique de la documentation API, offrant ainsi une référence claire et complète pour les utilisateurs et les développeurs.</a:t>
            </a:r>
            <a:endParaRPr>
              <a:solidFill>
                <a:schemeClr val="dk1"/>
              </a:solidFill>
              <a:latin typeface="Mulish Medium"/>
              <a:ea typeface="Mulish Medium"/>
              <a:cs typeface="Mulish Medium"/>
              <a:sym typeface="Mulish Medium"/>
            </a:endParaRPr>
          </a:p>
        </p:txBody>
      </p:sp>
      <p:sp>
        <p:nvSpPr>
          <p:cNvPr id="392" name="Google Shape;392;p55"/>
          <p:cNvSpPr txBox="1"/>
          <p:nvPr/>
        </p:nvSpPr>
        <p:spPr>
          <a:xfrm>
            <a:off x="1948725" y="1554250"/>
            <a:ext cx="38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Postman, SWAGGER :</a:t>
            </a:r>
            <a:endParaRPr b="1" sz="2000">
              <a:solidFill>
                <a:schemeClr val="dk1"/>
              </a:solidFill>
              <a:latin typeface="Mulish"/>
              <a:ea typeface="Mulish"/>
              <a:cs typeface="Mulish"/>
              <a:sym typeface="Mulish"/>
            </a:endParaRPr>
          </a:p>
        </p:txBody>
      </p:sp>
      <p:pic>
        <p:nvPicPr>
          <p:cNvPr id="393" name="Google Shape;393;p55"/>
          <p:cNvPicPr preferRelativeResize="0"/>
          <p:nvPr/>
        </p:nvPicPr>
        <p:blipFill>
          <a:blip r:embed="rId3">
            <a:alphaModFix/>
          </a:blip>
          <a:stretch>
            <a:fillRect/>
          </a:stretch>
        </p:blipFill>
        <p:spPr>
          <a:xfrm>
            <a:off x="271472" y="3437500"/>
            <a:ext cx="5119112" cy="1553600"/>
          </a:xfrm>
          <a:prstGeom prst="rect">
            <a:avLst/>
          </a:prstGeom>
          <a:noFill/>
          <a:ln>
            <a:noFill/>
          </a:ln>
        </p:spPr>
      </p:pic>
      <p:pic>
        <p:nvPicPr>
          <p:cNvPr id="394" name="Google Shape;394;p55"/>
          <p:cNvPicPr preferRelativeResize="0"/>
          <p:nvPr/>
        </p:nvPicPr>
        <p:blipFill>
          <a:blip r:embed="rId4">
            <a:alphaModFix/>
          </a:blip>
          <a:stretch>
            <a:fillRect/>
          </a:stretch>
        </p:blipFill>
        <p:spPr>
          <a:xfrm>
            <a:off x="6800775" y="3086101"/>
            <a:ext cx="1905000" cy="190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98" name="Shape 398"/>
        <p:cNvGrpSpPr/>
        <p:nvPr/>
      </p:nvGrpSpPr>
      <p:grpSpPr>
        <a:xfrm>
          <a:off x="0" y="0"/>
          <a:ext cx="0" cy="0"/>
          <a:chOff x="0" y="0"/>
          <a:chExt cx="0" cy="0"/>
        </a:xfrm>
      </p:grpSpPr>
      <p:sp>
        <p:nvSpPr>
          <p:cNvPr id="399" name="Google Shape;399;p56"/>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400" name="Google Shape;400;p56"/>
          <p:cNvSpPr txBox="1"/>
          <p:nvPr/>
        </p:nvSpPr>
        <p:spPr>
          <a:xfrm>
            <a:off x="322050" y="2193175"/>
            <a:ext cx="849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ulish"/>
                <a:ea typeface="Mulish"/>
                <a:cs typeface="Mulish"/>
                <a:sym typeface="Mulish"/>
              </a:rPr>
              <a:t>Technologies :</a:t>
            </a:r>
            <a:r>
              <a:rPr lang="en">
                <a:solidFill>
                  <a:schemeClr val="dk1"/>
                </a:solidFill>
                <a:latin typeface="Mulish Medium"/>
                <a:ea typeface="Mulish Medium"/>
                <a:cs typeface="Mulish Medium"/>
                <a:sym typeface="Mulish Medium"/>
              </a:rPr>
              <a:t> J'ai utilisé Spring Boot v3.1.5 avec VS Code pour le développement backend, Postman pour les tests d'API, et Swagger pour la documentation.</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Structure : </a:t>
            </a:r>
            <a:r>
              <a:rPr lang="en">
                <a:solidFill>
                  <a:schemeClr val="dk1"/>
                </a:solidFill>
                <a:latin typeface="Mulish Medium"/>
                <a:ea typeface="Mulish Medium"/>
                <a:cs typeface="Mulish Medium"/>
                <a:sym typeface="Mulish Medium"/>
              </a:rPr>
              <a:t>Les modèles définissent les entités de la base de données, les services gèrent la logique métier et les contrôleurs traitent les requêtes HTTP.</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Accès aux données : </a:t>
            </a:r>
            <a:r>
              <a:rPr lang="en">
                <a:solidFill>
                  <a:schemeClr val="dk1"/>
                </a:solidFill>
                <a:latin typeface="Mulish Medium"/>
                <a:ea typeface="Mulish Medium"/>
                <a:cs typeface="Mulish Medium"/>
                <a:sym typeface="Mulish Medium"/>
              </a:rPr>
              <a:t>J'ai utilisé Hibernate ORM avec Spring Data JPA pour communiquer avec la base de données relationnelle MySQL  en SQL.</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Sécurité :</a:t>
            </a:r>
            <a:r>
              <a:rPr lang="en">
                <a:solidFill>
                  <a:schemeClr val="dk1"/>
                </a:solidFill>
                <a:latin typeface="Mulish Medium"/>
                <a:ea typeface="Mulish Medium"/>
                <a:cs typeface="Mulish Medium"/>
                <a:sym typeface="Mulish Medium"/>
              </a:rPr>
              <a:t> La sécurité est gérée par Spring Security, incluant l'authentification des utilisateurs et la protection des données sensibles.</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Spring Boot a été choisi pour sa facilité de configuration et son efficacité, tandis que les outils tels que Postman et Swagger ont facilité les tests et la documentation de l'API. La sécurité a été assurée grâce à Spring Security.</a:t>
            </a:r>
            <a:endParaRPr>
              <a:solidFill>
                <a:schemeClr val="dk1"/>
              </a:solidFill>
              <a:latin typeface="Mulish Medium"/>
              <a:ea typeface="Mulish Medium"/>
              <a:cs typeface="Mulish Medium"/>
              <a:sym typeface="Mulish Medium"/>
            </a:endParaRPr>
          </a:p>
        </p:txBody>
      </p:sp>
      <p:sp>
        <p:nvSpPr>
          <p:cNvPr id="401" name="Google Shape;401;p56"/>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Backend :</a:t>
            </a:r>
            <a:endParaRPr b="1" sz="2200">
              <a:solidFill>
                <a:schemeClr val="dk1"/>
              </a:solidFill>
              <a:latin typeface="Mulish"/>
              <a:ea typeface="Mulish"/>
              <a:cs typeface="Mulish"/>
              <a:sym typeface="Mulish"/>
            </a:endParaRPr>
          </a:p>
        </p:txBody>
      </p:sp>
      <p:pic>
        <p:nvPicPr>
          <p:cNvPr id="402" name="Google Shape;402;p56"/>
          <p:cNvPicPr preferRelativeResize="0"/>
          <p:nvPr/>
        </p:nvPicPr>
        <p:blipFill>
          <a:blip r:embed="rId3">
            <a:alphaModFix/>
          </a:blip>
          <a:stretch>
            <a:fillRect/>
          </a:stretch>
        </p:blipFill>
        <p:spPr>
          <a:xfrm>
            <a:off x="7259450" y="730350"/>
            <a:ext cx="1324075" cy="132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06" name="Shape 406"/>
        <p:cNvGrpSpPr/>
        <p:nvPr/>
      </p:nvGrpSpPr>
      <p:grpSpPr>
        <a:xfrm>
          <a:off x="0" y="0"/>
          <a:ext cx="0" cy="0"/>
          <a:chOff x="0" y="0"/>
          <a:chExt cx="0" cy="0"/>
        </a:xfrm>
      </p:grpSpPr>
      <p:sp>
        <p:nvSpPr>
          <p:cNvPr id="407" name="Google Shape;407;p57"/>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408" name="Google Shape;408;p57"/>
          <p:cNvSpPr txBox="1"/>
          <p:nvPr/>
        </p:nvSpPr>
        <p:spPr>
          <a:xfrm>
            <a:off x="322050" y="2193175"/>
            <a:ext cx="8499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ulish"/>
                <a:ea typeface="Mulish"/>
                <a:cs typeface="Mulish"/>
                <a:sym typeface="Mulish"/>
              </a:rPr>
              <a:t>Framework utilisé :</a:t>
            </a:r>
            <a:r>
              <a:rPr lang="en">
                <a:solidFill>
                  <a:schemeClr val="dk1"/>
                </a:solidFill>
                <a:latin typeface="Mulish Medium"/>
                <a:ea typeface="Mulish Medium"/>
                <a:cs typeface="Mulish Medium"/>
                <a:sym typeface="Mulish Medium"/>
              </a:rPr>
              <a:t> Ionic Framework de version </a:t>
            </a:r>
            <a:r>
              <a:rPr lang="en">
                <a:solidFill>
                  <a:schemeClr val="dk1"/>
                </a:solidFill>
                <a:latin typeface="Mulish Medium"/>
                <a:ea typeface="Mulish Medium"/>
                <a:cs typeface="Mulish Medium"/>
                <a:sym typeface="Mulish Medium"/>
              </a:rPr>
              <a:t>7.1.5, </a:t>
            </a:r>
            <a:r>
              <a:rPr lang="en">
                <a:solidFill>
                  <a:schemeClr val="dk1"/>
                </a:solidFill>
                <a:latin typeface="Mulish Medium"/>
                <a:ea typeface="Mulish Medium"/>
                <a:cs typeface="Mulish Medium"/>
                <a:sym typeface="Mulish Medium"/>
              </a:rPr>
              <a:t>est un framework d'application mobile open-source permettant de créer des applications multiplateformes (iOS, Android, Web) en utilisant des technologies web telles que HTML, CSS et JavaScript, tout en se basant sur Angular.</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IDE utilisé :</a:t>
            </a:r>
            <a:r>
              <a:rPr lang="en">
                <a:solidFill>
                  <a:schemeClr val="dk1"/>
                </a:solidFill>
                <a:latin typeface="Mulish Medium"/>
                <a:ea typeface="Mulish Medium"/>
                <a:cs typeface="Mulish Medium"/>
                <a:sym typeface="Mulish Medium"/>
              </a:rPr>
              <a:t> VS Code (Visual Studio Code) de version 1.84.2 , est un éditeur de code léger, extensible et très populaire développé par Microsoft. Il offre de nombreuses fonctionnalités pour le développement frontend.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dk1"/>
                </a:solidFill>
                <a:latin typeface="Mulish"/>
                <a:ea typeface="Mulish"/>
                <a:cs typeface="Mulish"/>
                <a:sym typeface="Mulish"/>
              </a:rPr>
              <a:t>ORM (Object-Relational Mapping) : </a:t>
            </a:r>
            <a:r>
              <a:rPr lang="en">
                <a:solidFill>
                  <a:schemeClr val="dk1"/>
                </a:solidFill>
                <a:latin typeface="Mulish Medium"/>
                <a:ea typeface="Mulish Medium"/>
                <a:cs typeface="Mulish Medium"/>
                <a:sym typeface="Mulish Medium"/>
              </a:rPr>
              <a:t>Non applicable (dans le cas d'une application frontend)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Les ORM sont généralement utilisés dans les applications backend pour faciliter la manipulation des bases de données relationnelles. Dans le frontend, ils ne sont pas couramment utilisés car l'accès aux données est souvent géré par le backend.</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p:txBody>
      </p:sp>
      <p:sp>
        <p:nvSpPr>
          <p:cNvPr id="409" name="Google Shape;409;p57"/>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Frontend </a:t>
            </a:r>
            <a:r>
              <a:rPr b="1" lang="en" sz="2200">
                <a:solidFill>
                  <a:schemeClr val="dk1"/>
                </a:solidFill>
                <a:latin typeface="Mulish"/>
                <a:ea typeface="Mulish"/>
                <a:cs typeface="Mulish"/>
                <a:sym typeface="Mulish"/>
              </a:rPr>
              <a:t>:</a:t>
            </a:r>
            <a:endParaRPr b="1" sz="2200">
              <a:solidFill>
                <a:schemeClr val="dk1"/>
              </a:solidFill>
              <a:latin typeface="Mulish"/>
              <a:ea typeface="Mulish"/>
              <a:cs typeface="Mulish"/>
              <a:sym typeface="Mulish"/>
            </a:endParaRPr>
          </a:p>
        </p:txBody>
      </p:sp>
      <p:pic>
        <p:nvPicPr>
          <p:cNvPr id="410" name="Google Shape;410;p57"/>
          <p:cNvPicPr preferRelativeResize="0"/>
          <p:nvPr/>
        </p:nvPicPr>
        <p:blipFill rotWithShape="1">
          <a:blip r:embed="rId3">
            <a:alphaModFix/>
          </a:blip>
          <a:srcRect b="0" l="6247" r="6256" t="0"/>
          <a:stretch/>
        </p:blipFill>
        <p:spPr>
          <a:xfrm>
            <a:off x="7054950" y="730350"/>
            <a:ext cx="1528575" cy="1528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8"/>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416" name="Google Shape;416;p58"/>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8"/>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58"/>
          <p:cNvSpPr txBox="1"/>
          <p:nvPr>
            <p:ph type="title"/>
          </p:nvPr>
        </p:nvSpPr>
        <p:spPr>
          <a:xfrm>
            <a:off x="1240175" y="3809550"/>
            <a:ext cx="3627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Maquette</a:t>
            </a:r>
            <a:endParaRPr/>
          </a:p>
        </p:txBody>
      </p:sp>
      <p:sp>
        <p:nvSpPr>
          <p:cNvPr id="419" name="Google Shape;419;p58"/>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3" name="Shape 423"/>
        <p:cNvGrpSpPr/>
        <p:nvPr/>
      </p:nvGrpSpPr>
      <p:grpSpPr>
        <a:xfrm>
          <a:off x="0" y="0"/>
          <a:ext cx="0" cy="0"/>
          <a:chOff x="0" y="0"/>
          <a:chExt cx="0" cy="0"/>
        </a:xfrm>
      </p:grpSpPr>
      <p:sp>
        <p:nvSpPr>
          <p:cNvPr id="424" name="Google Shape;424;p59"/>
          <p:cNvSpPr txBox="1"/>
          <p:nvPr>
            <p:ph type="title"/>
          </p:nvPr>
        </p:nvSpPr>
        <p:spPr>
          <a:xfrm>
            <a:off x="999900" y="-464900"/>
            <a:ext cx="6992400" cy="227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000"/>
              <a:t>Maquette</a:t>
            </a:r>
            <a:endParaRPr sz="5000"/>
          </a:p>
        </p:txBody>
      </p:sp>
      <p:sp>
        <p:nvSpPr>
          <p:cNvPr id="425" name="Google Shape;425;p59"/>
          <p:cNvSpPr txBox="1"/>
          <p:nvPr/>
        </p:nvSpPr>
        <p:spPr>
          <a:xfrm>
            <a:off x="532750" y="1220500"/>
            <a:ext cx="77298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La création de maquettes pour une application revêt une importance primordiale dans le processus de développement pour plusieurs raisons. Premièrement, les maquettes, en utilisant les concepts de l'UI (Interface Utilisateur) et de l'UX (Expérience Utilisateur), permettent de visualiser et de concevoir l'apparence visuelle ainsi que l'interaction de l'application avant sa réalisation.</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Concernant la charte graphique de l'application, nous avons opté pour des couleurs et un design en accord avec l'identité de PouletFarm, favorisant une esthétique agréable et cohérente. Les choix de couleurs, les polices utilisées ainsi que les éléments graphiques ont été pensés pour offrir une expérience visuelle harmonieuse, tout en garantissant une facilité de navigation et une compréhension intuitive des fonctionnalités offertes.</a:t>
            </a:r>
            <a:endParaRPr b="1" sz="1600">
              <a:solidFill>
                <a:schemeClr val="dk1"/>
              </a:solidFill>
              <a:latin typeface="Mulish"/>
              <a:ea typeface="Mulish"/>
              <a:cs typeface="Mulish"/>
              <a:sym typeface="Mulis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9" name="Shape 429"/>
        <p:cNvGrpSpPr/>
        <p:nvPr/>
      </p:nvGrpSpPr>
      <p:grpSpPr>
        <a:xfrm>
          <a:off x="0" y="0"/>
          <a:ext cx="0" cy="0"/>
          <a:chOff x="0" y="0"/>
          <a:chExt cx="0" cy="0"/>
        </a:xfrm>
      </p:grpSpPr>
      <p:sp>
        <p:nvSpPr>
          <p:cNvPr id="430" name="Google Shape;430;p60"/>
          <p:cNvSpPr txBox="1"/>
          <p:nvPr>
            <p:ph type="title"/>
          </p:nvPr>
        </p:nvSpPr>
        <p:spPr>
          <a:xfrm>
            <a:off x="0" y="434700"/>
            <a:ext cx="588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d’authentification :</a:t>
            </a:r>
            <a:endParaRPr/>
          </a:p>
        </p:txBody>
      </p:sp>
      <p:pic>
        <p:nvPicPr>
          <p:cNvPr id="431" name="Google Shape;431;p6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2" name="Google Shape;432;p60"/>
          <p:cNvSpPr txBox="1"/>
          <p:nvPr/>
        </p:nvSpPr>
        <p:spPr>
          <a:xfrm>
            <a:off x="9694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deux champs à savoir Email ou nom d’utilisateur et son mot de passe , ensuite il cliquera sur le bouton </a:t>
            </a:r>
            <a:r>
              <a:rPr b="1" lang="en">
                <a:solidFill>
                  <a:schemeClr val="dk1"/>
                </a:solidFill>
                <a:latin typeface="Mulish"/>
                <a:ea typeface="Mulish"/>
                <a:cs typeface="Mulish"/>
                <a:sym typeface="Mulish"/>
              </a:rPr>
              <a:t>Se Connecter </a:t>
            </a:r>
            <a:r>
              <a:rPr lang="en">
                <a:solidFill>
                  <a:schemeClr val="dk1"/>
                </a:solidFill>
                <a:latin typeface="Mulish Medium"/>
                <a:ea typeface="Mulish Medium"/>
                <a:cs typeface="Mulish Medium"/>
                <a:sym typeface="Mulish Medium"/>
              </a:rPr>
              <a:t>, si l’authentification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36" name="Shape 436"/>
        <p:cNvGrpSpPr/>
        <p:nvPr/>
      </p:nvGrpSpPr>
      <p:grpSpPr>
        <a:xfrm>
          <a:off x="0" y="0"/>
          <a:ext cx="0" cy="0"/>
          <a:chOff x="0" y="0"/>
          <a:chExt cx="0" cy="0"/>
        </a:xfrm>
      </p:grpSpPr>
      <p:sp>
        <p:nvSpPr>
          <p:cNvPr id="437" name="Google Shape;437;p61"/>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d’inscription :</a:t>
            </a:r>
            <a:endParaRPr/>
          </a:p>
        </p:txBody>
      </p:sp>
      <p:pic>
        <p:nvPicPr>
          <p:cNvPr id="438" name="Google Shape;438;p61"/>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9" name="Google Shape;439;p61"/>
          <p:cNvSpPr txBox="1"/>
          <p:nvPr/>
        </p:nvSpPr>
        <p:spPr>
          <a:xfrm>
            <a:off x="745025" y="1928225"/>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 l’utilisateur sera demandé à renseigner les champs à savoir Email, nom d’utilisateur ,  mot de passe  et la confirmation de son mot de passe, ensuite il cliquera sur le bouton </a:t>
            </a:r>
            <a:r>
              <a:rPr b="1" lang="en">
                <a:solidFill>
                  <a:schemeClr val="dk1"/>
                </a:solidFill>
                <a:latin typeface="Mulish"/>
                <a:ea typeface="Mulish"/>
                <a:cs typeface="Mulish"/>
                <a:sym typeface="Mulish"/>
              </a:rPr>
              <a:t>S’inscrire </a:t>
            </a:r>
            <a:r>
              <a:rPr lang="en">
                <a:solidFill>
                  <a:schemeClr val="dk1"/>
                </a:solidFill>
                <a:latin typeface="Mulish Medium"/>
                <a:ea typeface="Mulish Medium"/>
                <a:cs typeface="Mulish Medium"/>
                <a:sym typeface="Mulish Medium"/>
              </a:rPr>
              <a:t>, si la connexion  est validée , il sera redirigé vers la page d’accueil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5"/>
          <p:cNvPicPr preferRelativeResize="0"/>
          <p:nvPr>
            <p:ph idx="2" type="pic"/>
          </p:nvPr>
        </p:nvPicPr>
        <p:blipFill rotWithShape="1">
          <a:blip r:embed="rId3">
            <a:alphaModFix/>
          </a:blip>
          <a:srcRect b="13492" l="0" r="0" t="13492"/>
          <a:stretch/>
        </p:blipFill>
        <p:spPr>
          <a:xfrm>
            <a:off x="1" y="0"/>
            <a:ext cx="9144003" cy="5143501"/>
          </a:xfrm>
          <a:prstGeom prst="rect">
            <a:avLst/>
          </a:prstGeom>
        </p:spPr>
      </p:pic>
      <p:sp>
        <p:nvSpPr>
          <p:cNvPr id="199" name="Google Shape;199;p35"/>
          <p:cNvSpPr/>
          <p:nvPr/>
        </p:nvSpPr>
        <p:spPr>
          <a:xfrm>
            <a:off x="0" y="3622675"/>
            <a:ext cx="62733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35"/>
          <p:cNvSpPr txBox="1"/>
          <p:nvPr>
            <p:ph type="title"/>
          </p:nvPr>
        </p:nvSpPr>
        <p:spPr>
          <a:xfrm>
            <a:off x="626050" y="39622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2" name="Google Shape;202;p35"/>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43" name="Shape 443"/>
        <p:cNvGrpSpPr/>
        <p:nvPr/>
      </p:nvGrpSpPr>
      <p:grpSpPr>
        <a:xfrm>
          <a:off x="0" y="0"/>
          <a:ext cx="0" cy="0"/>
          <a:chOff x="0" y="0"/>
          <a:chExt cx="0" cy="0"/>
        </a:xfrm>
      </p:grpSpPr>
      <p:sp>
        <p:nvSpPr>
          <p:cNvPr id="444" name="Google Shape;444;p62"/>
          <p:cNvSpPr txBox="1"/>
          <p:nvPr>
            <p:ph type="title"/>
          </p:nvPr>
        </p:nvSpPr>
        <p:spPr>
          <a:xfrm>
            <a:off x="4084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d’accueil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5" name="Google Shape;445;p62"/>
          <p:cNvPicPr preferRelativeResize="0"/>
          <p:nvPr/>
        </p:nvPicPr>
        <p:blipFill>
          <a:blip r:embed="rId3">
            <a:alphaModFix/>
          </a:blip>
          <a:stretch>
            <a:fillRect/>
          </a:stretch>
        </p:blipFill>
        <p:spPr>
          <a:xfrm>
            <a:off x="5767325" y="152400"/>
            <a:ext cx="2298269" cy="4838701"/>
          </a:xfrm>
          <a:prstGeom prst="rect">
            <a:avLst/>
          </a:prstGeom>
          <a:noFill/>
          <a:ln>
            <a:noFill/>
          </a:ln>
        </p:spPr>
      </p:pic>
      <p:sp>
        <p:nvSpPr>
          <p:cNvPr id="446" name="Google Shape;446;p62"/>
          <p:cNvSpPr txBox="1"/>
          <p:nvPr/>
        </p:nvSpPr>
        <p:spPr>
          <a:xfrm>
            <a:off x="6646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Nous avons </a:t>
            </a:r>
            <a:r>
              <a:rPr lang="en">
                <a:solidFill>
                  <a:schemeClr val="dk1"/>
                </a:solidFill>
                <a:latin typeface="Mulish Medium"/>
                <a:ea typeface="Mulish Medium"/>
                <a:cs typeface="Mulish Medium"/>
                <a:sym typeface="Mulish Medium"/>
              </a:rPr>
              <a:t>décidé</a:t>
            </a:r>
            <a:r>
              <a:rPr lang="en">
                <a:solidFill>
                  <a:schemeClr val="dk1"/>
                </a:solidFill>
                <a:latin typeface="Mulish Medium"/>
                <a:ea typeface="Mulish Medium"/>
                <a:cs typeface="Mulish Medium"/>
                <a:sym typeface="Mulish Medium"/>
              </a:rPr>
              <a:t> de faire une page d’accueil assez simple  afin de  rendre l’interface facile à utiliser , le client peut accéder directement à quelques services tels que section des entrées , forum , calendrier , alerte , guide  ainsi son interface de profil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50" name="Shape 450"/>
        <p:cNvGrpSpPr/>
        <p:nvPr/>
      </p:nvGrpSpPr>
      <p:grpSpPr>
        <a:xfrm>
          <a:off x="0" y="0"/>
          <a:ext cx="0" cy="0"/>
          <a:chOff x="0" y="0"/>
          <a:chExt cx="0" cy="0"/>
        </a:xfrm>
      </p:grpSpPr>
      <p:sp>
        <p:nvSpPr>
          <p:cNvPr id="451" name="Google Shape;451;p63"/>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a:t>
            </a:r>
            <a:r>
              <a:rPr lang="en"/>
              <a:t> des entrées :</a:t>
            </a:r>
            <a:endParaRPr/>
          </a:p>
        </p:txBody>
      </p:sp>
      <p:pic>
        <p:nvPicPr>
          <p:cNvPr id="452" name="Google Shape;452;p63"/>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53" name="Google Shape;453;p63"/>
          <p:cNvSpPr txBox="1"/>
          <p:nvPr/>
        </p:nvSpPr>
        <p:spPr>
          <a:xfrm>
            <a:off x="7408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l’utilisateur aura un </a:t>
            </a:r>
            <a:r>
              <a:rPr lang="en">
                <a:solidFill>
                  <a:schemeClr val="dk1"/>
                </a:solidFill>
                <a:latin typeface="Mulish Medium"/>
                <a:ea typeface="Mulish Medium"/>
                <a:cs typeface="Mulish Medium"/>
                <a:sym typeface="Mulish Medium"/>
              </a:rPr>
              <a:t>inaperçu</a:t>
            </a:r>
            <a:r>
              <a:rPr lang="en">
                <a:solidFill>
                  <a:schemeClr val="dk1"/>
                </a:solidFill>
                <a:latin typeface="Mulish Medium"/>
                <a:ea typeface="Mulish Medium"/>
                <a:cs typeface="Mulish Medium"/>
                <a:sym typeface="Mulish Medium"/>
              </a:rPr>
              <a:t> sur ses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entrées de poulet, avoir la </a:t>
            </a:r>
            <a:r>
              <a:rPr lang="en">
                <a:solidFill>
                  <a:schemeClr val="dk1"/>
                </a:solidFill>
                <a:latin typeface="Mulish Medium"/>
                <a:ea typeface="Mulish Medium"/>
                <a:cs typeface="Mulish Medium"/>
                <a:sym typeface="Mulish Medium"/>
              </a:rPr>
              <a:t>possibilité</a:t>
            </a:r>
            <a:r>
              <a:rPr lang="en">
                <a:solidFill>
                  <a:schemeClr val="dk1"/>
                </a:solidFill>
                <a:latin typeface="Mulish Medium"/>
                <a:ea typeface="Mulish Medium"/>
                <a:cs typeface="Mulish Medium"/>
                <a:sym typeface="Mulish Medium"/>
              </a:rPr>
              <a:t> d’ajouter une entrée , de la modifier et de la supprimer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Cela permettra une gestion efficace de chaque entrée  .</a:t>
            </a:r>
            <a:endParaRPr>
              <a:solidFill>
                <a:schemeClr val="dk1"/>
              </a:solidFill>
              <a:latin typeface="Mulish Medium"/>
              <a:ea typeface="Mulish Medium"/>
              <a:cs typeface="Mulish Medium"/>
              <a:sym typeface="Mulish Medium"/>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57" name="Shape 457"/>
        <p:cNvGrpSpPr/>
        <p:nvPr/>
      </p:nvGrpSpPr>
      <p:grpSpPr>
        <a:xfrm>
          <a:off x="0" y="0"/>
          <a:ext cx="0" cy="0"/>
          <a:chOff x="0" y="0"/>
          <a:chExt cx="0" cy="0"/>
        </a:xfrm>
      </p:grpSpPr>
      <p:sp>
        <p:nvSpPr>
          <p:cNvPr id="458" name="Google Shape;458;p64"/>
          <p:cNvSpPr txBox="1"/>
          <p:nvPr>
            <p:ph type="title"/>
          </p:nvPr>
        </p:nvSpPr>
        <p:spPr>
          <a:xfrm>
            <a:off x="1798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d’ajout d’une entrée :</a:t>
            </a:r>
            <a:endParaRPr/>
          </a:p>
        </p:txBody>
      </p:sp>
      <p:pic>
        <p:nvPicPr>
          <p:cNvPr id="459" name="Google Shape;459;p64"/>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60" name="Google Shape;460;p64"/>
          <p:cNvSpPr txBox="1"/>
          <p:nvPr/>
        </p:nvSpPr>
        <p:spPr>
          <a:xfrm>
            <a:off x="5884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 partir de cette interface , il est demandé  à l’utilisateur  de saisir un nom , le nombre de poussin (lot) , la date d’entrée et la date de sortie de l’entrée , ensuite il clique  sur le bouton </a:t>
            </a:r>
            <a:r>
              <a:rPr b="1" lang="en">
                <a:solidFill>
                  <a:schemeClr val="dk1"/>
                </a:solidFill>
                <a:latin typeface="Mulish"/>
                <a:ea typeface="Mulish"/>
                <a:cs typeface="Mulish"/>
                <a:sym typeface="Mulish"/>
              </a:rPr>
              <a:t>ajouter </a:t>
            </a:r>
            <a:r>
              <a:rPr lang="en">
                <a:solidFill>
                  <a:schemeClr val="dk1"/>
                </a:solidFill>
                <a:latin typeface="Mulish Medium"/>
                <a:ea typeface="Mulish Medium"/>
                <a:cs typeface="Mulish Medium"/>
                <a:sym typeface="Mulish Medium"/>
              </a:rPr>
              <a:t>pour valider l’entrée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C’est une interface facile et simple à utiliser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64" name="Shape 464"/>
        <p:cNvGrpSpPr/>
        <p:nvPr/>
      </p:nvGrpSpPr>
      <p:grpSpPr>
        <a:xfrm>
          <a:off x="0" y="0"/>
          <a:ext cx="0" cy="0"/>
          <a:chOff x="0" y="0"/>
          <a:chExt cx="0" cy="0"/>
        </a:xfrm>
      </p:grpSpPr>
      <p:sp>
        <p:nvSpPr>
          <p:cNvPr id="465" name="Google Shape;465;p65"/>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d’une entrée :</a:t>
            </a:r>
            <a:endParaRPr/>
          </a:p>
        </p:txBody>
      </p:sp>
      <p:pic>
        <p:nvPicPr>
          <p:cNvPr id="466" name="Google Shape;466;p65"/>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67" name="Google Shape;467;p65"/>
          <p:cNvSpPr txBox="1"/>
          <p:nvPr/>
        </p:nvSpPr>
        <p:spPr>
          <a:xfrm>
            <a:off x="740825" y="1874300"/>
            <a:ext cx="404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magnifique interface fait son entrée avec  des services incroyables tels que les détails  en temps réel ,  section bilan pour enregistrer toutes les </a:t>
            </a:r>
            <a:r>
              <a:rPr lang="en">
                <a:solidFill>
                  <a:schemeClr val="dk1"/>
                </a:solidFill>
                <a:latin typeface="Mulish Medium"/>
                <a:ea typeface="Mulish Medium"/>
                <a:cs typeface="Mulish Medium"/>
                <a:sym typeface="Mulish Medium"/>
              </a:rPr>
              <a:t>dépenses</a:t>
            </a:r>
            <a:r>
              <a:rPr lang="en">
                <a:solidFill>
                  <a:schemeClr val="dk1"/>
                </a:solidFill>
                <a:latin typeface="Mulish Medium"/>
                <a:ea typeface="Mulish Medium"/>
                <a:cs typeface="Mulish Medium"/>
                <a:sym typeface="Mulish Medium"/>
              </a:rPr>
              <a:t> liées à l’entrée , une section de gestion  pour gérer l’inventaire et une section rapports pour avoir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le </a:t>
            </a:r>
            <a:r>
              <a:rPr lang="en">
                <a:solidFill>
                  <a:schemeClr val="dk1"/>
                </a:solidFill>
                <a:latin typeface="Mulish Medium"/>
                <a:ea typeface="Mulish Medium"/>
                <a:cs typeface="Mulish Medium"/>
                <a:sym typeface="Mulish Medium"/>
              </a:rPr>
              <a:t>bénéfice</a:t>
            </a:r>
            <a:r>
              <a:rPr lang="en">
                <a:solidFill>
                  <a:schemeClr val="dk1"/>
                </a:solidFill>
                <a:latin typeface="Mulish Medium"/>
                <a:ea typeface="Mulish Medium"/>
                <a:cs typeface="Mulish Medium"/>
                <a:sym typeface="Mulish Medium"/>
              </a:rPr>
              <a:t> ,...</a:t>
            </a:r>
            <a:br>
              <a:rPr lang="en">
                <a:solidFill>
                  <a:schemeClr val="dk1"/>
                </a:solidFill>
                <a:latin typeface="Mulish Medium"/>
                <a:ea typeface="Mulish Medium"/>
                <a:cs typeface="Mulish Medium"/>
                <a:sym typeface="Mulish Medium"/>
              </a:rPr>
            </a:br>
            <a:r>
              <a:rPr lang="en">
                <a:solidFill>
                  <a:schemeClr val="dk1"/>
                </a:solidFill>
                <a:latin typeface="Mulish Medium"/>
                <a:ea typeface="Mulish Medium"/>
                <a:cs typeface="Mulish Medium"/>
                <a:sym typeface="Mulish Medium"/>
              </a:rPr>
              <a:t>Cette interface est l’un de notre joker de l’application .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71" name="Shape 471"/>
        <p:cNvGrpSpPr/>
        <p:nvPr/>
      </p:nvGrpSpPr>
      <p:grpSpPr>
        <a:xfrm>
          <a:off x="0" y="0"/>
          <a:ext cx="0" cy="0"/>
          <a:chOff x="0" y="0"/>
          <a:chExt cx="0" cy="0"/>
        </a:xfrm>
      </p:grpSpPr>
      <p:sp>
        <p:nvSpPr>
          <p:cNvPr id="472" name="Google Shape;472;p66"/>
          <p:cNvSpPr txBox="1"/>
          <p:nvPr>
            <p:ph type="title"/>
          </p:nvPr>
        </p:nvSpPr>
        <p:spPr>
          <a:xfrm>
            <a:off x="2560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de Gestion :</a:t>
            </a:r>
            <a:endParaRPr/>
          </a:p>
        </p:txBody>
      </p:sp>
      <p:pic>
        <p:nvPicPr>
          <p:cNvPr id="473" name="Google Shape;473;p66"/>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74" name="Google Shape;474;p66"/>
          <p:cNvSpPr txBox="1"/>
          <p:nvPr/>
        </p:nvSpPr>
        <p:spPr>
          <a:xfrm>
            <a:off x="664625" y="2026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permet de gérer  efficacement une entrée </a:t>
            </a:r>
            <a:r>
              <a:rPr lang="en">
                <a:solidFill>
                  <a:schemeClr val="dk1"/>
                </a:solidFill>
                <a:latin typeface="Mulish Medium"/>
                <a:ea typeface="Mulish Medium"/>
                <a:cs typeface="Mulish Medium"/>
                <a:sym typeface="Mulish Medium"/>
              </a:rPr>
              <a:t>précise comme la planification des vaccins , des aliments, des vitamines , de signaler une perte et de suivre l’état du stock des aliments .</a:t>
            </a:r>
            <a:r>
              <a:rPr lang="en">
                <a:solidFill>
                  <a:schemeClr val="dk1"/>
                </a:solidFill>
                <a:latin typeface="Mulish Medium"/>
                <a:ea typeface="Mulish Medium"/>
                <a:cs typeface="Mulish Medium"/>
                <a:sym typeface="Mulish Medium"/>
              </a:rPr>
              <a:t>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Elle est notre </a:t>
            </a:r>
            <a:r>
              <a:rPr lang="en">
                <a:solidFill>
                  <a:schemeClr val="dk1"/>
                </a:solidFill>
                <a:latin typeface="Mulish Medium"/>
                <a:ea typeface="Mulish Medium"/>
                <a:cs typeface="Mulish Medium"/>
                <a:sym typeface="Mulish Medium"/>
              </a:rPr>
              <a:t>précieux</a:t>
            </a:r>
            <a:r>
              <a:rPr lang="en">
                <a:solidFill>
                  <a:schemeClr val="dk1"/>
                </a:solidFill>
                <a:latin typeface="Mulish Medium"/>
                <a:ea typeface="Mulish Medium"/>
                <a:cs typeface="Mulish Medium"/>
                <a:sym typeface="Mulish Medium"/>
              </a:rPr>
              <a:t> bijou d’or tant recommandé .</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78" name="Shape 478"/>
        <p:cNvGrpSpPr/>
        <p:nvPr/>
      </p:nvGrpSpPr>
      <p:grpSpPr>
        <a:xfrm>
          <a:off x="0" y="0"/>
          <a:ext cx="0" cy="0"/>
          <a:chOff x="0" y="0"/>
          <a:chExt cx="0" cy="0"/>
        </a:xfrm>
      </p:grpSpPr>
      <p:sp>
        <p:nvSpPr>
          <p:cNvPr id="479" name="Google Shape;479;p67"/>
          <p:cNvSpPr txBox="1"/>
          <p:nvPr>
            <p:ph type="title"/>
          </p:nvPr>
        </p:nvSpPr>
        <p:spPr>
          <a:xfrm>
            <a:off x="3322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Forum :</a:t>
            </a:r>
            <a:endParaRPr/>
          </a:p>
        </p:txBody>
      </p:sp>
      <p:pic>
        <p:nvPicPr>
          <p:cNvPr id="480" name="Google Shape;480;p67"/>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81" name="Google Shape;481;p67"/>
          <p:cNvSpPr txBox="1"/>
          <p:nvPr/>
        </p:nvSpPr>
        <p:spPr>
          <a:xfrm>
            <a:off x="893225" y="1874300"/>
            <a:ext cx="404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section offre une communauté active aux utilisateurs afin de pouvoir poster son problème ou ses différentes </a:t>
            </a:r>
            <a:r>
              <a:rPr lang="en">
                <a:solidFill>
                  <a:schemeClr val="dk1"/>
                </a:solidFill>
                <a:latin typeface="Mulish Medium"/>
                <a:ea typeface="Mulish Medium"/>
                <a:cs typeface="Mulish Medium"/>
                <a:sym typeface="Mulish Medium"/>
              </a:rPr>
              <a:t>requêtes</a:t>
            </a:r>
            <a:r>
              <a:rPr lang="en">
                <a:solidFill>
                  <a:schemeClr val="dk1"/>
                </a:solidFill>
                <a:latin typeface="Mulish Medium"/>
                <a:ea typeface="Mulish Medium"/>
                <a:cs typeface="Mulish Medium"/>
                <a:sym typeface="Mulish Medium"/>
              </a:rPr>
              <a:t> pour qu’ils </a:t>
            </a:r>
            <a:r>
              <a:rPr lang="en">
                <a:solidFill>
                  <a:schemeClr val="dk1"/>
                </a:solidFill>
                <a:latin typeface="Mulish Medium"/>
                <a:ea typeface="Mulish Medium"/>
                <a:cs typeface="Mulish Medium"/>
                <a:sym typeface="Mulish Medium"/>
              </a:rPr>
              <a:t>reçoivent</a:t>
            </a:r>
            <a:r>
              <a:rPr lang="en">
                <a:solidFill>
                  <a:schemeClr val="dk1"/>
                </a:solidFill>
                <a:latin typeface="Mulish Medium"/>
                <a:ea typeface="Mulish Medium"/>
                <a:cs typeface="Mulish Medium"/>
                <a:sym typeface="Mulish Medium"/>
              </a:rPr>
              <a:t> satisfactions</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Dans cette interface l’utilisateur pourra publier , supprimer , commenter et liker ses publications et celle des autres . </a:t>
            </a:r>
            <a:endParaRPr>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85" name="Shape 485"/>
        <p:cNvGrpSpPr/>
        <p:nvPr/>
      </p:nvGrpSpPr>
      <p:grpSpPr>
        <a:xfrm>
          <a:off x="0" y="0"/>
          <a:ext cx="0" cy="0"/>
          <a:chOff x="0" y="0"/>
          <a:chExt cx="0" cy="0"/>
        </a:xfrm>
      </p:grpSpPr>
      <p:sp>
        <p:nvSpPr>
          <p:cNvPr id="486" name="Google Shape;486;p68"/>
          <p:cNvSpPr txBox="1"/>
          <p:nvPr>
            <p:ph type="title"/>
          </p:nvPr>
        </p:nvSpPr>
        <p:spPr>
          <a:xfrm>
            <a:off x="2560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Profil :</a:t>
            </a:r>
            <a:endParaRPr/>
          </a:p>
        </p:txBody>
      </p:sp>
      <p:pic>
        <p:nvPicPr>
          <p:cNvPr id="487" name="Google Shape;487;p68"/>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88" name="Google Shape;488;p68"/>
          <p:cNvSpPr txBox="1"/>
          <p:nvPr/>
        </p:nvSpPr>
        <p:spPr>
          <a:xfrm>
            <a:off x="5122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Avec cette interface , l’utilisateur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sur ses informations , il pourra les modifier ,  laisser un commentaire  , partager l’application , supprimer son compte et se </a:t>
            </a:r>
            <a:r>
              <a:rPr lang="en">
                <a:solidFill>
                  <a:schemeClr val="dk1"/>
                </a:solidFill>
                <a:latin typeface="Mulish Medium"/>
                <a:ea typeface="Mulish Medium"/>
                <a:cs typeface="Mulish Medium"/>
                <a:sym typeface="Mulish Medium"/>
              </a:rPr>
              <a:t>déconnecter</a:t>
            </a:r>
            <a:r>
              <a:rPr lang="en">
                <a:solidFill>
                  <a:schemeClr val="dk1"/>
                </a:solidFill>
                <a:latin typeface="Mulish Medium"/>
                <a:ea typeface="Mulish Medium"/>
                <a:cs typeface="Mulish Medium"/>
                <a:sym typeface="Mulish Medium"/>
              </a:rPr>
              <a:t>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92" name="Shape 492"/>
        <p:cNvGrpSpPr/>
        <p:nvPr/>
      </p:nvGrpSpPr>
      <p:grpSpPr>
        <a:xfrm>
          <a:off x="0" y="0"/>
          <a:ext cx="0" cy="0"/>
          <a:chOff x="0" y="0"/>
          <a:chExt cx="0" cy="0"/>
        </a:xfrm>
      </p:grpSpPr>
      <p:sp>
        <p:nvSpPr>
          <p:cNvPr id="493" name="Google Shape;493;p69"/>
          <p:cNvSpPr txBox="1"/>
          <p:nvPr>
            <p:ph type="title"/>
          </p:nvPr>
        </p:nvSpPr>
        <p:spPr>
          <a:xfrm>
            <a:off x="1036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Calendrier :</a:t>
            </a:r>
            <a:endParaRPr/>
          </a:p>
        </p:txBody>
      </p:sp>
      <p:pic>
        <p:nvPicPr>
          <p:cNvPr id="494" name="Google Shape;494;p69"/>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95" name="Google Shape;495;p69"/>
          <p:cNvSpPr txBox="1"/>
          <p:nvPr/>
        </p:nvSpPr>
        <p:spPr>
          <a:xfrm>
            <a:off x="8170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Cette interface offre à nos utilisateurs un calendrier complet avec lequel il pourra ajouter les évènements  importants , il aura un </a:t>
            </a:r>
            <a:r>
              <a:rPr lang="en">
                <a:solidFill>
                  <a:schemeClr val="dk1"/>
                </a:solidFill>
                <a:latin typeface="Mulish Medium"/>
                <a:ea typeface="Mulish Medium"/>
                <a:cs typeface="Mulish Medium"/>
                <a:sym typeface="Mulish Medium"/>
              </a:rPr>
              <a:t>aperçu</a:t>
            </a:r>
            <a:r>
              <a:rPr lang="en">
                <a:solidFill>
                  <a:schemeClr val="dk1"/>
                </a:solidFill>
                <a:latin typeface="Mulish Medium"/>
                <a:ea typeface="Mulish Medium"/>
                <a:cs typeface="Mulish Medium"/>
                <a:sym typeface="Mulish Medium"/>
              </a:rPr>
              <a:t> des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dates comme date d’entrée , date de sortie , les jours de vaccin etc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99" name="Shape 499"/>
        <p:cNvGrpSpPr/>
        <p:nvPr/>
      </p:nvGrpSpPr>
      <p:grpSpPr>
        <a:xfrm>
          <a:off x="0" y="0"/>
          <a:ext cx="0" cy="0"/>
          <a:chOff x="0" y="0"/>
          <a:chExt cx="0" cy="0"/>
        </a:xfrm>
      </p:grpSpPr>
      <p:sp>
        <p:nvSpPr>
          <p:cNvPr id="500" name="Google Shape;500;p70"/>
          <p:cNvSpPr txBox="1"/>
          <p:nvPr>
            <p:ph type="title"/>
          </p:nvPr>
        </p:nvSpPr>
        <p:spPr>
          <a:xfrm>
            <a:off x="3322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Guide :</a:t>
            </a:r>
            <a:endParaRPr/>
          </a:p>
        </p:txBody>
      </p:sp>
      <p:pic>
        <p:nvPicPr>
          <p:cNvPr id="501" name="Google Shape;501;p7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502" name="Google Shape;502;p70"/>
          <p:cNvSpPr txBox="1"/>
          <p:nvPr/>
        </p:nvSpPr>
        <p:spPr>
          <a:xfrm>
            <a:off x="664625" y="19505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Medium"/>
                <a:ea typeface="Mulish Medium"/>
                <a:cs typeface="Mulish Medium"/>
                <a:sym typeface="Mulish Medium"/>
              </a:rPr>
              <a:t>Le second Joker fait son entrée avec une très belle interface et assez simple à utiliser , ici les utilisateurs peuvent consulter les </a:t>
            </a:r>
            <a:r>
              <a:rPr lang="en">
                <a:solidFill>
                  <a:schemeClr val="dk1"/>
                </a:solidFill>
                <a:latin typeface="Mulish Medium"/>
                <a:ea typeface="Mulish Medium"/>
                <a:cs typeface="Mulish Medium"/>
                <a:sym typeface="Mulish Medium"/>
              </a:rPr>
              <a:t>différentes</a:t>
            </a:r>
            <a:r>
              <a:rPr lang="en">
                <a:solidFill>
                  <a:schemeClr val="dk1"/>
                </a:solidFill>
                <a:latin typeface="Mulish Medium"/>
                <a:ea typeface="Mulish Medium"/>
                <a:cs typeface="Mulish Medium"/>
                <a:sym typeface="Mulish Medium"/>
              </a:rPr>
              <a:t> parties du guide qui comporte chacun des conseils , des bonnes pratiques de </a:t>
            </a:r>
            <a:r>
              <a:rPr lang="en">
                <a:solidFill>
                  <a:schemeClr val="dk1"/>
                </a:solidFill>
                <a:latin typeface="Mulish Medium"/>
                <a:ea typeface="Mulish Medium"/>
                <a:cs typeface="Mulish Medium"/>
                <a:sym typeface="Mulish Medium"/>
              </a:rPr>
              <a:t>l'élevage</a:t>
            </a:r>
            <a:r>
              <a:rPr lang="en">
                <a:solidFill>
                  <a:schemeClr val="dk1"/>
                </a:solidFill>
                <a:latin typeface="Mulish Medium"/>
                <a:ea typeface="Mulish Medium"/>
                <a:cs typeface="Mulish Medium"/>
                <a:sym typeface="Mulish Medium"/>
              </a:rPr>
              <a:t> avec à l’appui un audio explicatif des </a:t>
            </a:r>
            <a:r>
              <a:rPr lang="en">
                <a:solidFill>
                  <a:schemeClr val="dk1"/>
                </a:solidFill>
                <a:latin typeface="Mulish Medium"/>
                <a:ea typeface="Mulish Medium"/>
                <a:cs typeface="Mulish Medium"/>
                <a:sym typeface="Mulish Medium"/>
              </a:rPr>
              <a:t>écrits</a:t>
            </a:r>
            <a:r>
              <a:rPr lang="en">
                <a:solidFill>
                  <a:schemeClr val="dk1"/>
                </a:solidFill>
                <a:latin typeface="Mulish Medium"/>
                <a:ea typeface="Mulish Medium"/>
                <a:cs typeface="Mulish Medium"/>
                <a:sym typeface="Mulish Medium"/>
              </a:rPr>
              <a:t> de la partie du guide concerné  .</a:t>
            </a:r>
            <a:endParaRPr baseline="30000">
              <a:solidFill>
                <a:schemeClr val="dk1"/>
              </a:solidFill>
              <a:latin typeface="Mulish Medium"/>
              <a:ea typeface="Mulish Medium"/>
              <a:cs typeface="Mulish Medium"/>
              <a:sym typeface="Mulish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1"/>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508" name="Google Shape;508;p71"/>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1"/>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71"/>
          <p:cNvSpPr txBox="1"/>
          <p:nvPr>
            <p:ph type="title"/>
          </p:nvPr>
        </p:nvSpPr>
        <p:spPr>
          <a:xfrm>
            <a:off x="256025" y="37048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11" name="Google Shape;511;p71"/>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06" name="Shape 206"/>
        <p:cNvGrpSpPr/>
        <p:nvPr/>
      </p:nvGrpSpPr>
      <p:grpSpPr>
        <a:xfrm>
          <a:off x="0" y="0"/>
          <a:ext cx="0" cy="0"/>
          <a:chOff x="0" y="0"/>
          <a:chExt cx="0" cy="0"/>
        </a:xfrm>
      </p:grpSpPr>
      <p:pic>
        <p:nvPicPr>
          <p:cNvPr id="207" name="Google Shape;207;p36"/>
          <p:cNvPicPr preferRelativeResize="0"/>
          <p:nvPr>
            <p:ph idx="2" type="pic"/>
          </p:nvPr>
        </p:nvPicPr>
        <p:blipFill rotWithShape="1">
          <a:blip r:embed="rId3">
            <a:alphaModFix/>
          </a:blip>
          <a:srcRect b="0" l="1143" r="1143" t="0"/>
          <a:stretch/>
        </p:blipFill>
        <p:spPr>
          <a:xfrm>
            <a:off x="-9991" y="0"/>
            <a:ext cx="3793250" cy="5143499"/>
          </a:xfrm>
          <a:prstGeom prst="rect">
            <a:avLst/>
          </a:prstGeom>
          <a:noFill/>
          <a:ln>
            <a:noFill/>
          </a:ln>
        </p:spPr>
      </p:pic>
      <p:sp>
        <p:nvSpPr>
          <p:cNvPr id="208" name="Google Shape;208;p36"/>
          <p:cNvSpPr txBox="1"/>
          <p:nvPr>
            <p:ph type="title"/>
          </p:nvPr>
        </p:nvSpPr>
        <p:spPr>
          <a:xfrm>
            <a:off x="3938795" y="354081"/>
            <a:ext cx="46452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Contexte</a:t>
            </a:r>
            <a:endParaRPr/>
          </a:p>
        </p:txBody>
      </p:sp>
      <p:sp>
        <p:nvSpPr>
          <p:cNvPr id="209" name="Google Shape;209;p36"/>
          <p:cNvSpPr txBox="1"/>
          <p:nvPr>
            <p:ph idx="1" type="subTitle"/>
          </p:nvPr>
        </p:nvSpPr>
        <p:spPr>
          <a:xfrm>
            <a:off x="3940300" y="1358944"/>
            <a:ext cx="4642200" cy="3103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L'élevage avicole au Mali, comme dans de nombreuses régions d'Afrique, représente une activité économique vitale pour de nombreux éleveurs. Cependant, ces derniers sont confrontés à des défis majeurs entravant l'efficacité et la rentabilité de leurs exploitations avicoles. Ces défis entravent l'optimisation de la gestion des élevages, engendrant des pertes importantes et des difficultés dans la prise de décisions éclairées pour améliorer la rentabilité des exploitations.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72"/>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Résumé</a:t>
            </a:r>
            <a:r>
              <a:rPr lang="en" sz="4000">
                <a:solidFill>
                  <a:srgbClr val="FF9900"/>
                </a:solidFill>
              </a:rPr>
              <a:t> du travail</a:t>
            </a:r>
            <a:endParaRPr sz="4000">
              <a:solidFill>
                <a:srgbClr val="FF9900"/>
              </a:solidFill>
            </a:endParaRPr>
          </a:p>
        </p:txBody>
      </p:sp>
      <p:sp>
        <p:nvSpPr>
          <p:cNvPr id="517" name="Google Shape;517;p72"/>
          <p:cNvSpPr txBox="1"/>
          <p:nvPr>
            <p:ph idx="1" type="subTitle"/>
          </p:nvPr>
        </p:nvSpPr>
        <p:spPr>
          <a:xfrm>
            <a:off x="1658050" y="17196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Mulish"/>
                <a:ea typeface="Mulish"/>
                <a:cs typeface="Mulish"/>
                <a:sym typeface="Mulish"/>
              </a:rPr>
              <a:t>Ce projet a été une opportunité de mettre en pratique des compétences techniques en conception logicielle et développement d'applications. Mon apport personnel a été de conceptualiser et de mettre en œuvre une plateforme qui vise à résoudre des problèmes concrets pour les éleveurs. En tant qu'éleveur moi-même, j'ai compris l'importance cruciale d'optimiser la gestion de l'élevage pour réduire les pertes, améliorer la rentabilité et minimiser les risques.</a:t>
            </a:r>
            <a:endParaRPr b="1">
              <a:latin typeface="Mulish"/>
              <a:ea typeface="Mulish"/>
              <a:cs typeface="Mulish"/>
              <a:sym typeface="Mulish"/>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73"/>
          <p:cNvSpPr txBox="1"/>
          <p:nvPr>
            <p:ph type="title"/>
          </p:nvPr>
        </p:nvSpPr>
        <p:spPr>
          <a:xfrm>
            <a:off x="1543750" y="370350"/>
            <a:ext cx="7735500" cy="6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9900"/>
                </a:solidFill>
              </a:rPr>
              <a:t>Perspectives</a:t>
            </a:r>
            <a:endParaRPr sz="4000">
              <a:solidFill>
                <a:srgbClr val="FF9900"/>
              </a:solidFill>
            </a:endParaRPr>
          </a:p>
        </p:txBody>
      </p:sp>
      <p:sp>
        <p:nvSpPr>
          <p:cNvPr id="523" name="Google Shape;523;p73"/>
          <p:cNvSpPr txBox="1"/>
          <p:nvPr>
            <p:ph idx="1" type="subTitle"/>
          </p:nvPr>
        </p:nvSpPr>
        <p:spPr>
          <a:xfrm>
            <a:off x="1581850" y="1643425"/>
            <a:ext cx="5344500" cy="27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sh"/>
                <a:ea typeface="Mulish"/>
                <a:cs typeface="Mulish"/>
                <a:sym typeface="Mulish"/>
              </a:rPr>
              <a:t>À l'avenir, PouletFarm pourrait évoluer en intégrant de nouvelles fonctionnalités, telles que l'intelligence artificielle pour des prévisions plus précises, l'analyse de données pour des recommandations personnalisées, ou encore l'expansion vers d'autres régions pour soutenir davantage les éleveurs à l'échelle continentale. Cette application représente un potentiel significatif pour transformer positivement le secteur avicole en Afrique, en contribuant à son développement et à sa durabilité.</a:t>
            </a:r>
            <a:endParaRPr b="1">
              <a:latin typeface="Mulish"/>
              <a:ea typeface="Mulish"/>
              <a:cs typeface="Mulish"/>
              <a:sym typeface="Mulish"/>
            </a:endParaRPr>
          </a:p>
          <a:p>
            <a:pPr indent="0" lvl="0" marL="0" rtl="0" algn="l">
              <a:spcBef>
                <a:spcPts val="1600"/>
              </a:spcBef>
              <a:spcAft>
                <a:spcPts val="0"/>
              </a:spcAft>
              <a:buNone/>
            </a:pPr>
            <a:r>
              <a:t/>
            </a:r>
            <a:endParaRPr b="1">
              <a:latin typeface="Mulish"/>
              <a:ea typeface="Mulish"/>
              <a:cs typeface="Mulish"/>
              <a:sym typeface="Mulish"/>
            </a:endParaRPr>
          </a:p>
          <a:p>
            <a:pPr indent="0" lvl="0" marL="0" rtl="0" algn="l">
              <a:spcBef>
                <a:spcPts val="1600"/>
              </a:spcBef>
              <a:spcAft>
                <a:spcPts val="1600"/>
              </a:spcAft>
              <a:buNone/>
            </a:pPr>
            <a:r>
              <a:t/>
            </a:r>
            <a:endParaRPr b="1">
              <a:latin typeface="Mulish"/>
              <a:ea typeface="Mulish"/>
              <a:cs typeface="Mulish"/>
              <a:sym typeface="Mulis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13" name="Shape 213"/>
        <p:cNvGrpSpPr/>
        <p:nvPr/>
      </p:nvGrpSpPr>
      <p:grpSpPr>
        <a:xfrm>
          <a:off x="0" y="0"/>
          <a:ext cx="0" cy="0"/>
          <a:chOff x="0" y="0"/>
          <a:chExt cx="0" cy="0"/>
        </a:xfrm>
      </p:grpSpPr>
      <p:pic>
        <p:nvPicPr>
          <p:cNvPr id="214" name="Google Shape;214;p37"/>
          <p:cNvPicPr preferRelativeResize="0"/>
          <p:nvPr>
            <p:ph idx="2" type="pic"/>
          </p:nvPr>
        </p:nvPicPr>
        <p:blipFill rotWithShape="1">
          <a:blip r:embed="rId3">
            <a:alphaModFix/>
          </a:blip>
          <a:srcRect b="0" l="28017" r="28013" t="0"/>
          <a:stretch/>
        </p:blipFill>
        <p:spPr>
          <a:xfrm>
            <a:off x="0" y="0"/>
            <a:ext cx="3015376" cy="5143500"/>
          </a:xfrm>
          <a:prstGeom prst="rect">
            <a:avLst/>
          </a:prstGeom>
        </p:spPr>
      </p:pic>
      <p:sp>
        <p:nvSpPr>
          <p:cNvPr id="215" name="Google Shape;215;p37"/>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a:t>
            </a:r>
            <a:endParaRPr/>
          </a:p>
        </p:txBody>
      </p:sp>
      <p:sp>
        <p:nvSpPr>
          <p:cNvPr id="216" name="Google Shape;216;p37"/>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éleveurs avaient besoin d'un outil complet et intuitif pour gérer leurs exploitations plus efficacement. La nécessité de réduire les taux de mortalité, d'améliorer la performance et la rentabilité des exploitations, ainsi que de fournir des informations en temps réel pour une prise de décision éclairée étaient des besoins essentiels.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0" name="Shape 220"/>
        <p:cNvGrpSpPr/>
        <p:nvPr/>
      </p:nvGrpSpPr>
      <p:grpSpPr>
        <a:xfrm>
          <a:off x="0" y="0"/>
          <a:ext cx="0" cy="0"/>
          <a:chOff x="0" y="0"/>
          <a:chExt cx="0" cy="0"/>
        </a:xfrm>
      </p:grpSpPr>
      <p:pic>
        <p:nvPicPr>
          <p:cNvPr id="221" name="Google Shape;221;p38"/>
          <p:cNvPicPr preferRelativeResize="0"/>
          <p:nvPr>
            <p:ph idx="2" type="pic"/>
          </p:nvPr>
        </p:nvPicPr>
        <p:blipFill rotWithShape="1">
          <a:blip r:embed="rId3">
            <a:alphaModFix/>
          </a:blip>
          <a:srcRect b="0" l="30461" r="30465" t="0"/>
          <a:stretch/>
        </p:blipFill>
        <p:spPr>
          <a:xfrm>
            <a:off x="0" y="0"/>
            <a:ext cx="3015373" cy="5143501"/>
          </a:xfrm>
          <a:prstGeom prst="rect">
            <a:avLst/>
          </a:prstGeom>
        </p:spPr>
      </p:pic>
      <p:sp>
        <p:nvSpPr>
          <p:cNvPr id="222" name="Google Shape;222;p38"/>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223" name="Google Shape;223;p38"/>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PouletFarm a été créé dans le but d'offrir une plateforme qui permet aux éleveurs de planifier, suivre et gérer leurs élevages de manière plus efficiente. L'application vise à réduire les taux de mortalité des poulets, à améliorer la performance et la santé des animaux, tout en facilitant la gestion des stocks et des vaccinations.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7" name="Shape 227"/>
        <p:cNvGrpSpPr/>
        <p:nvPr/>
      </p:nvGrpSpPr>
      <p:grpSpPr>
        <a:xfrm>
          <a:off x="0" y="0"/>
          <a:ext cx="0" cy="0"/>
          <a:chOff x="0" y="0"/>
          <a:chExt cx="0" cy="0"/>
        </a:xfrm>
      </p:grpSpPr>
      <p:pic>
        <p:nvPicPr>
          <p:cNvPr id="228" name="Google Shape;228;p39"/>
          <p:cNvPicPr preferRelativeResize="0"/>
          <p:nvPr>
            <p:ph idx="2" type="pic"/>
          </p:nvPr>
        </p:nvPicPr>
        <p:blipFill rotWithShape="1">
          <a:blip r:embed="rId3">
            <a:alphaModFix/>
          </a:blip>
          <a:srcRect b="0" l="27418" r="27418" t="0"/>
          <a:stretch/>
        </p:blipFill>
        <p:spPr>
          <a:xfrm>
            <a:off x="0" y="0"/>
            <a:ext cx="3015374" cy="5143501"/>
          </a:xfrm>
          <a:prstGeom prst="rect">
            <a:avLst/>
          </a:prstGeom>
        </p:spPr>
      </p:pic>
      <p:sp>
        <p:nvSpPr>
          <p:cNvPr id="229" name="Google Shape;229;p39"/>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cible</a:t>
            </a:r>
            <a:endParaRPr/>
          </a:p>
        </p:txBody>
      </p:sp>
      <p:sp>
        <p:nvSpPr>
          <p:cNvPr id="230" name="Google Shape;230;p39"/>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utilisateurs finaux de PouletFarm sont les petits et moyens éleveurs, les gerants des restaurants, les professionnels de l'aviculture, les éleveurs commerciaux, ainsi que les administrateurs qui ont besoin d'une solution pour gérer efficacement leurs exploitations avicoles.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0"/>
          <p:cNvPicPr preferRelativeResize="0"/>
          <p:nvPr>
            <p:ph idx="2" type="pic"/>
          </p:nvPr>
        </p:nvPicPr>
        <p:blipFill rotWithShape="1">
          <a:blip r:embed="rId3">
            <a:alphaModFix/>
          </a:blip>
          <a:srcRect b="7806" l="0" r="0" t="7798"/>
          <a:stretch/>
        </p:blipFill>
        <p:spPr>
          <a:xfrm>
            <a:off x="1" y="0"/>
            <a:ext cx="9144003" cy="5143501"/>
          </a:xfrm>
          <a:prstGeom prst="rect">
            <a:avLst/>
          </a:prstGeom>
        </p:spPr>
      </p:pic>
      <p:sp>
        <p:nvSpPr>
          <p:cNvPr id="236" name="Google Shape;236;p4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40"/>
          <p:cNvSpPr txBox="1"/>
          <p:nvPr>
            <p:ph type="title"/>
          </p:nvPr>
        </p:nvSpPr>
        <p:spPr>
          <a:xfrm>
            <a:off x="560825" y="37810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Analyse et conception</a:t>
            </a:r>
            <a:endParaRPr/>
          </a:p>
        </p:txBody>
      </p:sp>
      <p:sp>
        <p:nvSpPr>
          <p:cNvPr id="239" name="Google Shape;239;p4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3" name="Shape 243"/>
        <p:cNvGrpSpPr/>
        <p:nvPr/>
      </p:nvGrpSpPr>
      <p:grpSpPr>
        <a:xfrm>
          <a:off x="0" y="0"/>
          <a:ext cx="0" cy="0"/>
          <a:chOff x="0" y="0"/>
          <a:chExt cx="0" cy="0"/>
        </a:xfrm>
      </p:grpSpPr>
      <p:sp>
        <p:nvSpPr>
          <p:cNvPr id="244" name="Google Shape;244;p41"/>
          <p:cNvSpPr txBox="1"/>
          <p:nvPr>
            <p:ph type="title"/>
          </p:nvPr>
        </p:nvSpPr>
        <p:spPr>
          <a:xfrm>
            <a:off x="999900" y="-464900"/>
            <a:ext cx="6992400" cy="227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000"/>
              <a:t>Analyse du Système</a:t>
            </a:r>
            <a:endParaRPr sz="5000"/>
          </a:p>
        </p:txBody>
      </p:sp>
      <p:sp>
        <p:nvSpPr>
          <p:cNvPr id="245" name="Google Shape;245;p41"/>
          <p:cNvSpPr txBox="1"/>
          <p:nvPr/>
        </p:nvSpPr>
        <p:spPr>
          <a:xfrm>
            <a:off x="532750" y="1220500"/>
            <a:ext cx="77298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b="1" lang="en" sz="1600">
                <a:solidFill>
                  <a:schemeClr val="dk1"/>
                </a:solidFill>
                <a:latin typeface="Mulish"/>
                <a:ea typeface="Mulish"/>
                <a:cs typeface="Mulish"/>
                <a:sym typeface="Mulish"/>
              </a:rPr>
              <a:t>L'analyse du système est une phase cruciale dans le processus de développement de PouletFarm. Elle permet de comprendre en profondeur les besoins des éleveurs de poulets et de définir les fonctionnalités nécessaires à l'application. Pour cela, nous avons utilisé la méthode UML (Unified Modeling Language) pour représenter graphiquement différentes facettes du système.</a:t>
            </a:r>
            <a:endParaRPr b="1" sz="1600">
              <a:solidFill>
                <a:schemeClr val="dk1"/>
              </a:solidFill>
              <a:latin typeface="Mulish"/>
              <a:ea typeface="Mulish"/>
              <a:cs typeface="Mulish"/>
              <a:sym typeface="Mulish"/>
            </a:endParaRPr>
          </a:p>
          <a:p>
            <a:pPr indent="0" lvl="0" marL="0" rtl="0" algn="l">
              <a:spcBef>
                <a:spcPts val="0"/>
              </a:spcBef>
              <a:spcAft>
                <a:spcPts val="0"/>
              </a:spcAft>
              <a:buNone/>
            </a:pPr>
            <a:r>
              <a:t/>
            </a:r>
            <a:endParaRPr b="1" sz="1600">
              <a:solidFill>
                <a:schemeClr val="dk1"/>
              </a:solidFill>
              <a:latin typeface="Mulish"/>
              <a:ea typeface="Mulish"/>
              <a:cs typeface="Mulish"/>
              <a:sym typeface="Mulish"/>
            </a:endParaRPr>
          </a:p>
          <a:p>
            <a:pPr indent="-330200" lvl="0" marL="457200" rtl="0" algn="l">
              <a:spcBef>
                <a:spcPts val="0"/>
              </a:spcBef>
              <a:spcAft>
                <a:spcPts val="0"/>
              </a:spcAft>
              <a:buClr>
                <a:schemeClr val="dk1"/>
              </a:buClr>
              <a:buSzPts val="1600"/>
              <a:buFont typeface="Mulish"/>
              <a:buChar char="-"/>
            </a:pPr>
            <a:r>
              <a:rPr b="1" lang="en" sz="1600">
                <a:solidFill>
                  <a:schemeClr val="dk1"/>
                </a:solidFill>
                <a:latin typeface="Mulish"/>
                <a:ea typeface="Mulish"/>
                <a:cs typeface="Mulish"/>
                <a:sym typeface="Mulish"/>
              </a:rPr>
              <a:t>UML a été choisi en raison de sa capacité à représenter visuellement les différents aspects d'un système logiciel. Cette méthode offre une approche standardisée pour décrire, visualiser et spécifier les éléments constitutifs du système, ce qui en fait un choix idéal pour modéliser les besoins et les interactions dans PouletFarm.</a:t>
            </a:r>
            <a:endParaRPr b="1" sz="1600">
              <a:solidFill>
                <a:schemeClr val="dk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name="Mobile Banking Newsletter by Slidesgo">
  <a:themeElements>
    <a:clrScheme name="Simple Light">
      <a:dk1>
        <a:srgbClr val="191919"/>
      </a:dk1>
      <a:lt1>
        <a:srgbClr val="FFFFFF"/>
      </a:lt1>
      <a:dk2>
        <a:srgbClr val="344E41"/>
      </a:dk2>
      <a:lt2>
        <a:srgbClr val="307466"/>
      </a:lt2>
      <a:accent1>
        <a:srgbClr val="49D49D"/>
      </a:accent1>
      <a:accent2>
        <a:srgbClr val="69EBD0"/>
      </a:accent2>
      <a:accent3>
        <a:srgbClr val="95F9E3"/>
      </a:accent3>
      <a:accent4>
        <a:srgbClr val="EEEEEE"/>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